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84" r:id="rId3"/>
    <p:sldId id="309" r:id="rId4"/>
    <p:sldId id="310" r:id="rId5"/>
    <p:sldId id="296" r:id="rId6"/>
    <p:sldId id="294" r:id="rId7"/>
    <p:sldId id="308" r:id="rId8"/>
    <p:sldId id="311" r:id="rId9"/>
    <p:sldId id="313" r:id="rId10"/>
    <p:sldId id="314" r:id="rId11"/>
    <p:sldId id="316" r:id="rId12"/>
    <p:sldId id="305" r:id="rId13"/>
    <p:sldId id="317" r:id="rId14"/>
    <p:sldId id="306" r:id="rId15"/>
    <p:sldId id="307" r:id="rId16"/>
    <p:sldId id="312" r:id="rId17"/>
    <p:sldId id="258" r:id="rId18"/>
  </p:sldIdLst>
  <p:sldSz cx="9144000" cy="6858000" type="screen4x3"/>
  <p:notesSz cx="9144000" cy="6858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4402"/>
    <a:srgbClr val="FF0000"/>
    <a:srgbClr val="FF9900"/>
    <a:srgbClr val="FFFF99"/>
    <a:srgbClr val="3366FF"/>
    <a:srgbClr val="FFFFCC"/>
    <a:srgbClr val="33CC33"/>
    <a:srgbClr val="A5002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82" autoAdjust="0"/>
  </p:normalViewPr>
  <p:slideViewPr>
    <p:cSldViewPr snapToGrid="0">
      <p:cViewPr>
        <p:scale>
          <a:sx n="62" d="100"/>
          <a:sy n="62" d="100"/>
        </p:scale>
        <p:origin x="-1038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5D0175E3-DA93-4F88-90AD-082B950ABD8A}" type="datetimeFigureOut">
              <a:rPr lang="zh-CN" altLang="en-US"/>
              <a:pPr>
                <a:defRPr/>
              </a:pPr>
              <a:t>2014/12/18</a:t>
            </a:fld>
            <a:endParaRPr lang="en-US" altLang="zh-CN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E58BAA0D-71E7-42CF-AC34-AB93C4A3E42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D8A553DB-856D-4CF7-A4B3-E60705B7D602}" type="datetimeFigureOut">
              <a:rPr lang="zh-CN" altLang="en-US"/>
              <a:pPr>
                <a:defRPr/>
              </a:pPr>
              <a:t>2014/12/18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6FF136C6-8A89-4025-9768-70F1F1904E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D4EB7-25D5-488A-BBD8-30ABEC7D71B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343A1-6E6C-41B0-AB97-75F539F0E80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93C30-3B09-425F-B91A-3BCAF7B72F4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670C1-7CEC-4E42-BE80-988B63AABE7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A0B5F-8D53-4C04-904B-E64FDF430E9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43A1E-D0DD-479D-98A7-20204177FE5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D9DC0-D3DC-45FA-92DE-389B2F62AD7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BBB09-0A60-4288-92E0-44C21B23D64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A8F0-C0C8-4E20-863B-43D6E533088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B4C01-B47C-496B-9412-D55EEA30815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ECA22-8A2E-47DD-B5AE-3310BEFA15D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CBACDF25-BA58-49D3-892E-11C6A0FD97A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黑体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黑体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黑体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黑体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hyperlink" Target="&#24341;&#20837;1.wmv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&#24341;&#20837;2.wmv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16"/>
          <p:cNvGrpSpPr>
            <a:grpSpLocks/>
          </p:cNvGrpSpPr>
          <p:nvPr/>
        </p:nvGrpSpPr>
        <p:grpSpPr bwMode="auto">
          <a:xfrm>
            <a:off x="501650" y="4432300"/>
            <a:ext cx="8642350" cy="860425"/>
            <a:chOff x="316" y="3778"/>
            <a:chExt cx="5444" cy="542"/>
          </a:xfrm>
        </p:grpSpPr>
        <p:sp>
          <p:nvSpPr>
            <p:cNvPr id="15366" name="Rectangle 11"/>
            <p:cNvSpPr>
              <a:spLocks noChangeArrowheads="1"/>
            </p:cNvSpPr>
            <p:nvPr/>
          </p:nvSpPr>
          <p:spPr bwMode="auto">
            <a:xfrm>
              <a:off x="1813" y="3957"/>
              <a:ext cx="3947" cy="181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99CC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5367" name="Rectangle 12"/>
            <p:cNvSpPr>
              <a:spLocks noChangeArrowheads="1"/>
            </p:cNvSpPr>
            <p:nvPr/>
          </p:nvSpPr>
          <p:spPr bwMode="auto">
            <a:xfrm>
              <a:off x="316" y="4139"/>
              <a:ext cx="5444" cy="181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00FF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5368" name="Rectangle 13"/>
            <p:cNvSpPr>
              <a:spLocks noChangeArrowheads="1"/>
            </p:cNvSpPr>
            <p:nvPr/>
          </p:nvSpPr>
          <p:spPr bwMode="auto">
            <a:xfrm>
              <a:off x="2835" y="3778"/>
              <a:ext cx="2925" cy="181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FFCC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5362" name="Rectangle 14"/>
          <p:cNvSpPr>
            <a:spLocks noChangeArrowheads="1"/>
          </p:cNvSpPr>
          <p:nvPr/>
        </p:nvSpPr>
        <p:spPr bwMode="auto">
          <a:xfrm>
            <a:off x="0" y="1735138"/>
            <a:ext cx="9144000" cy="14446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363" name="TextBox 11"/>
          <p:cNvSpPr txBox="1">
            <a:spLocks noChangeArrowheads="1"/>
          </p:cNvSpPr>
          <p:nvPr/>
        </p:nvSpPr>
        <p:spPr bwMode="auto">
          <a:xfrm>
            <a:off x="-114300" y="1003300"/>
            <a:ext cx="69754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b="1">
                <a:solidFill>
                  <a:srgbClr val="663300"/>
                </a:solidFill>
                <a:ea typeface="黑体" pitchFamily="2" charset="-122"/>
              </a:rPr>
              <a:t>《</a:t>
            </a:r>
            <a:r>
              <a:rPr lang="zh-CN" altLang="en-US" sz="4400" b="1">
                <a:solidFill>
                  <a:srgbClr val="663300"/>
                </a:solidFill>
                <a:ea typeface="黑体" pitchFamily="2" charset="-122"/>
              </a:rPr>
              <a:t>生态系统的自我调节</a:t>
            </a:r>
            <a:r>
              <a:rPr lang="en-US" altLang="zh-CN" sz="4400" b="1">
                <a:solidFill>
                  <a:srgbClr val="663300"/>
                </a:solidFill>
                <a:ea typeface="黑体" pitchFamily="2" charset="-122"/>
              </a:rPr>
              <a:t>》</a:t>
            </a:r>
            <a:r>
              <a:rPr lang="zh-CN" altLang="en-US" sz="4400" b="1">
                <a:solidFill>
                  <a:srgbClr val="663300"/>
                </a:solidFill>
                <a:ea typeface="黑体" pitchFamily="2" charset="-122"/>
              </a:rPr>
              <a:t>的</a:t>
            </a:r>
          </a:p>
        </p:txBody>
      </p:sp>
      <p:sp>
        <p:nvSpPr>
          <p:cNvPr id="15364" name="TextBox 12"/>
          <p:cNvSpPr txBox="1">
            <a:spLocks noChangeArrowheads="1"/>
          </p:cNvSpPr>
          <p:nvPr/>
        </p:nvSpPr>
        <p:spPr bwMode="auto">
          <a:xfrm>
            <a:off x="3263900" y="2108200"/>
            <a:ext cx="5032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5400" b="1" i="1">
                <a:solidFill>
                  <a:srgbClr val="663300"/>
                </a:solidFill>
                <a:latin typeface="华文行楷"/>
                <a:ea typeface="华文行楷"/>
                <a:cs typeface="华文行楷"/>
              </a:rPr>
              <a:t>教学设计与反思</a:t>
            </a:r>
          </a:p>
        </p:txBody>
      </p:sp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4787900" y="5511800"/>
            <a:ext cx="26558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663300"/>
                </a:solidFill>
                <a:latin typeface="华文行楷"/>
                <a:ea typeface="华文行楷"/>
                <a:cs typeface="华文行楷"/>
              </a:rPr>
              <a:t>发言人：王波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组合 6"/>
          <p:cNvGrpSpPr>
            <a:grpSpLocks/>
          </p:cNvGrpSpPr>
          <p:nvPr/>
        </p:nvGrpSpPr>
        <p:grpSpPr bwMode="auto">
          <a:xfrm>
            <a:off x="501650" y="5997575"/>
            <a:ext cx="8642350" cy="860425"/>
            <a:chOff x="501650" y="5997575"/>
            <a:chExt cx="8642350" cy="860425"/>
          </a:xfrm>
        </p:grpSpPr>
        <p:sp>
          <p:nvSpPr>
            <p:cNvPr id="24610" name="Rectangle 2"/>
            <p:cNvSpPr>
              <a:spLocks noChangeArrowheads="1"/>
            </p:cNvSpPr>
            <p:nvPr/>
          </p:nvSpPr>
          <p:spPr bwMode="auto">
            <a:xfrm>
              <a:off x="2878138" y="6237288"/>
              <a:ext cx="6265862" cy="28733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99CC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4611" name="Rectangle 3"/>
            <p:cNvSpPr>
              <a:spLocks noChangeArrowheads="1"/>
            </p:cNvSpPr>
            <p:nvPr/>
          </p:nvSpPr>
          <p:spPr bwMode="auto">
            <a:xfrm>
              <a:off x="501650" y="6570663"/>
              <a:ext cx="8642350" cy="28733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00FF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4612" name="Rectangle 4"/>
            <p:cNvSpPr>
              <a:spLocks noChangeArrowheads="1"/>
            </p:cNvSpPr>
            <p:nvPr/>
          </p:nvSpPr>
          <p:spPr bwMode="auto">
            <a:xfrm>
              <a:off x="4500563" y="5997575"/>
              <a:ext cx="4643437" cy="287338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FFCC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4578" name="Rectangle 5"/>
          <p:cNvSpPr>
            <a:spLocks noChangeArrowheads="1"/>
          </p:cNvSpPr>
          <p:nvPr/>
        </p:nvSpPr>
        <p:spPr bwMode="auto">
          <a:xfrm>
            <a:off x="0" y="795973"/>
            <a:ext cx="9144000" cy="14446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4579" name="Text Box 7"/>
          <p:cNvSpPr txBox="1">
            <a:spLocks noChangeArrowheads="1"/>
          </p:cNvSpPr>
          <p:nvPr/>
        </p:nvSpPr>
        <p:spPr bwMode="auto">
          <a:xfrm>
            <a:off x="266700" y="262890"/>
            <a:ext cx="2273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663300"/>
                </a:solidFill>
                <a:ea typeface="黑体" pitchFamily="2" charset="-122"/>
              </a:rPr>
              <a:t>教学设计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7820" y="929640"/>
            <a:ext cx="8303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突破</a:t>
            </a:r>
            <a:r>
              <a:rPr lang="en-US" altLang="zh-CN" sz="28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2</a:t>
            </a:r>
            <a:r>
              <a:rPr lang="zh-CN" altLang="en-US" sz="28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：</a:t>
            </a:r>
            <a:r>
              <a:rPr lang="zh-CN" altLang="en-US" sz="28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通过表格分析</a:t>
            </a:r>
            <a:r>
              <a:rPr lang="zh-CN" altLang="en-US" sz="28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，引领学生自主</a:t>
            </a:r>
            <a:r>
              <a:rPr lang="zh-CN" altLang="en-US" sz="28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建构三条曲线。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" y="4445000"/>
            <a:ext cx="3175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zh-CN" altLang="en-US" sz="24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832610" y="3733800"/>
            <a:ext cx="6605905" cy="2730183"/>
            <a:chOff x="1619250" y="3733800"/>
            <a:chExt cx="6605905" cy="2730183"/>
          </a:xfrm>
        </p:grpSpPr>
        <p:grpSp>
          <p:nvGrpSpPr>
            <p:cNvPr id="24607" name="组合 36"/>
            <p:cNvGrpSpPr>
              <a:grpSpLocks/>
            </p:cNvGrpSpPr>
            <p:nvPr/>
          </p:nvGrpSpPr>
          <p:grpSpPr bwMode="auto">
            <a:xfrm>
              <a:off x="2185035" y="3733800"/>
              <a:ext cx="5297805" cy="2575560"/>
              <a:chOff x="2000232" y="2643182"/>
              <a:chExt cx="5297841" cy="2575578"/>
            </a:xfrm>
          </p:grpSpPr>
          <p:cxnSp>
            <p:nvCxnSpPr>
              <p:cNvPr id="17" name="直接箭头连接符 16"/>
              <p:cNvCxnSpPr/>
              <p:nvPr/>
            </p:nvCxnSpPr>
            <p:spPr>
              <a:xfrm rot="16200000" flipV="1">
                <a:off x="731017" y="3912397"/>
                <a:ext cx="2571768" cy="3333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箭头连接符 17"/>
              <p:cNvCxnSpPr/>
              <p:nvPr/>
            </p:nvCxnSpPr>
            <p:spPr>
              <a:xfrm>
                <a:off x="2000232" y="5213363"/>
                <a:ext cx="5297841" cy="539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1619250" y="4074478"/>
              <a:ext cx="610943" cy="1941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r>
                <a:rPr lang="zh-CN" altLang="en-US" sz="2800" b="1" dirty="0">
                  <a:latin typeface="Times New Roman" pitchFamily="18" charset="0"/>
                  <a:ea typeface="华文新魏"/>
                  <a:cs typeface="华文新魏"/>
                </a:rPr>
                <a:t>生物数量</a:t>
              </a:r>
              <a:endParaRPr lang="zh-CN" altLang="en-US" sz="3600" dirty="0">
                <a:latin typeface="Times New Roman" pitchFamily="18" charset="0"/>
                <a:ea typeface="华文新魏"/>
                <a:cs typeface="华文新魏"/>
              </a:endParaRPr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7326321" y="5944265"/>
              <a:ext cx="898834" cy="519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latin typeface="Times New Roman" pitchFamily="18" charset="0"/>
                  <a:ea typeface="华文新魏"/>
                  <a:cs typeface="华文新魏"/>
                </a:rPr>
                <a:t>时间</a:t>
              </a:r>
              <a:endParaRPr lang="zh-CN" altLang="en-US" sz="3600" dirty="0">
                <a:latin typeface="Times New Roman" pitchFamily="18" charset="0"/>
                <a:ea typeface="华文新魏"/>
                <a:cs typeface="华文新魏"/>
              </a:endParaRPr>
            </a:p>
          </p:txBody>
        </p:sp>
      </p:grpSp>
      <p:graphicFrame>
        <p:nvGraphicFramePr>
          <p:cNvPr id="22" name="Group 42"/>
          <p:cNvGraphicFramePr>
            <a:graphicFrameLocks noGrp="1"/>
          </p:cNvGraphicFramePr>
          <p:nvPr/>
        </p:nvGraphicFramePr>
        <p:xfrm>
          <a:off x="1400984" y="1560241"/>
          <a:ext cx="6828616" cy="1994400"/>
        </p:xfrm>
        <a:graphic>
          <a:graphicData uri="http://schemas.openxmlformats.org/drawingml/2006/table">
            <a:tbl>
              <a:tblPr/>
              <a:tblGrid>
                <a:gridCol w="1031899"/>
                <a:gridCol w="1673430"/>
                <a:gridCol w="2022061"/>
                <a:gridCol w="2101226"/>
              </a:tblGrid>
              <a:tr h="4687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华文琥珀"/>
                          <a:ea typeface="华文琥珀"/>
                          <a:cs typeface="华文琥珀"/>
                        </a:rPr>
                        <a:t>生物</a:t>
                      </a:r>
                      <a:endParaRPr kumimoji="0" lang="zh-CN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华文琥珀"/>
                        <a:ea typeface="华文琥珀"/>
                        <a:cs typeface="华文琥珀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　　　</a:t>
                      </a:r>
                      <a:r>
                        <a:rPr kumimoji="0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   </a:t>
                      </a:r>
                      <a:r>
                        <a:rPr kumimoji="0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华文琥珀"/>
                          <a:ea typeface="华文琥珀"/>
                          <a:cs typeface="华文琥珀"/>
                        </a:rPr>
                        <a:t>随时</a:t>
                      </a:r>
                      <a:r>
                        <a:rPr kumimoji="0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华文琥珀"/>
                          <a:ea typeface="华文琥珀"/>
                          <a:cs typeface="华文琥珀"/>
                        </a:rPr>
                        <a:t>间生物的数量变化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88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增加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减少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增加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</a:tr>
              <a:tr h="4954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   增加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   减少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   增加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</a:tr>
              <a:tr h="4925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     增加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      减少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      增加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cxnSp>
        <p:nvCxnSpPr>
          <p:cNvPr id="24" name="直接连接符 23"/>
          <p:cNvCxnSpPr/>
          <p:nvPr/>
        </p:nvCxnSpPr>
        <p:spPr>
          <a:xfrm rot="16200000" flipH="1">
            <a:off x="2948940" y="5128260"/>
            <a:ext cx="2346960" cy="1524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rot="16200000" flipH="1">
            <a:off x="4945380" y="5113020"/>
            <a:ext cx="2346960" cy="1524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>
            <a:grpSpLocks/>
          </p:cNvGrpSpPr>
          <p:nvPr/>
        </p:nvGrpSpPr>
        <p:grpSpPr bwMode="auto">
          <a:xfrm>
            <a:off x="501650" y="5997575"/>
            <a:ext cx="8642350" cy="860425"/>
            <a:chOff x="501650" y="5997575"/>
            <a:chExt cx="8642350" cy="860425"/>
          </a:xfrm>
        </p:grpSpPr>
        <p:sp>
          <p:nvSpPr>
            <p:cNvPr id="24610" name="Rectangle 2"/>
            <p:cNvSpPr>
              <a:spLocks noChangeArrowheads="1"/>
            </p:cNvSpPr>
            <p:nvPr/>
          </p:nvSpPr>
          <p:spPr bwMode="auto">
            <a:xfrm>
              <a:off x="2878138" y="6237288"/>
              <a:ext cx="6265862" cy="28733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99CC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4611" name="Rectangle 3"/>
            <p:cNvSpPr>
              <a:spLocks noChangeArrowheads="1"/>
            </p:cNvSpPr>
            <p:nvPr/>
          </p:nvSpPr>
          <p:spPr bwMode="auto">
            <a:xfrm>
              <a:off x="501650" y="6570663"/>
              <a:ext cx="8642350" cy="28733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00FF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4612" name="Rectangle 4"/>
            <p:cNvSpPr>
              <a:spLocks noChangeArrowheads="1"/>
            </p:cNvSpPr>
            <p:nvPr/>
          </p:nvSpPr>
          <p:spPr bwMode="auto">
            <a:xfrm>
              <a:off x="4500563" y="5997575"/>
              <a:ext cx="4643437" cy="287338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FFCC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4578" name="Rectangle 5"/>
          <p:cNvSpPr>
            <a:spLocks noChangeArrowheads="1"/>
          </p:cNvSpPr>
          <p:nvPr/>
        </p:nvSpPr>
        <p:spPr bwMode="auto">
          <a:xfrm>
            <a:off x="0" y="795973"/>
            <a:ext cx="9144000" cy="14446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4579" name="Text Box 7"/>
          <p:cNvSpPr txBox="1">
            <a:spLocks noChangeArrowheads="1"/>
          </p:cNvSpPr>
          <p:nvPr/>
        </p:nvSpPr>
        <p:spPr bwMode="auto">
          <a:xfrm>
            <a:off x="266700" y="262890"/>
            <a:ext cx="2273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663300"/>
                </a:solidFill>
                <a:ea typeface="黑体" pitchFamily="2" charset="-122"/>
              </a:rPr>
              <a:t>教学设计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7820" y="929640"/>
            <a:ext cx="7495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突破</a:t>
            </a:r>
            <a:r>
              <a:rPr lang="en-US" altLang="zh-CN" sz="28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3</a:t>
            </a:r>
            <a:r>
              <a:rPr lang="zh-CN" altLang="en-US" sz="28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：</a:t>
            </a:r>
            <a:r>
              <a:rPr lang="zh-CN" altLang="en-US" sz="28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使用教具，开展小组合作活动。</a:t>
            </a:r>
            <a:endParaRPr lang="zh-CN" altLang="en-US" sz="2800" b="1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4445000"/>
            <a:ext cx="3175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zh-CN" altLang="en-US" sz="24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pic>
        <p:nvPicPr>
          <p:cNvPr id="20" name="图片 14" descr="20141216_180300.jpg"/>
          <p:cNvPicPr>
            <a:picLocks noChangeAspect="1"/>
          </p:cNvPicPr>
          <p:nvPr/>
        </p:nvPicPr>
        <p:blipFill>
          <a:blip r:embed="rId2">
            <a:lum bright="14000" contrast="20000"/>
          </a:blip>
          <a:srcRect/>
          <a:stretch>
            <a:fillRect/>
          </a:stretch>
        </p:blipFill>
        <p:spPr bwMode="auto">
          <a:xfrm>
            <a:off x="4184649" y="2202180"/>
            <a:ext cx="4613383" cy="2948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图片 20" descr="20141217_11454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" y="2755901"/>
            <a:ext cx="2656784" cy="1678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右箭头 12"/>
          <p:cNvSpPr/>
          <p:nvPr/>
        </p:nvSpPr>
        <p:spPr>
          <a:xfrm>
            <a:off x="3413760" y="3459480"/>
            <a:ext cx="685800" cy="3505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ChangeArrowheads="1"/>
          </p:cNvSpPr>
          <p:nvPr/>
        </p:nvSpPr>
        <p:spPr bwMode="auto">
          <a:xfrm>
            <a:off x="2878138" y="6237288"/>
            <a:ext cx="6265862" cy="287337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99CC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501650" y="6570663"/>
            <a:ext cx="8642350" cy="287337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00FF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4500563" y="5997575"/>
            <a:ext cx="4643437" cy="287338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FFCC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0" y="887413"/>
            <a:ext cx="9144000" cy="14446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266700" y="323850"/>
            <a:ext cx="2273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663300"/>
                </a:solidFill>
                <a:ea typeface="黑体" pitchFamily="2" charset="-122"/>
              </a:rPr>
              <a:t>教学过程</a:t>
            </a:r>
          </a:p>
        </p:txBody>
      </p:sp>
      <p:pic>
        <p:nvPicPr>
          <p:cNvPr id="14" name="图片 13" descr="QQ图片201412182307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929640"/>
            <a:ext cx="4236720" cy="2857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3840" y="30480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FFFF00"/>
                </a:solidFill>
                <a:latin typeface="华文琥珀" pitchFamily="2" charset="-122"/>
                <a:ea typeface="华文琥珀" pitchFamily="2" charset="-122"/>
              </a:rPr>
              <a:t>积极参与</a:t>
            </a:r>
            <a:endParaRPr lang="zh-CN" altLang="en-US" sz="3600" b="1" dirty="0">
              <a:solidFill>
                <a:srgbClr val="FFFF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pic>
        <p:nvPicPr>
          <p:cNvPr id="15" name="图片 14" descr="QQ图片2014121823075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" y="3893820"/>
            <a:ext cx="4236719" cy="28356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9080" y="592836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FFFF00"/>
                </a:solidFill>
                <a:latin typeface="华文琥珀" pitchFamily="2" charset="-122"/>
                <a:ea typeface="华文琥珀" pitchFamily="2" charset="-122"/>
              </a:rPr>
              <a:t>组内互助</a:t>
            </a:r>
            <a:endParaRPr lang="zh-CN" altLang="en-US" sz="3200" b="1" dirty="0">
              <a:solidFill>
                <a:srgbClr val="FFFF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pic>
        <p:nvPicPr>
          <p:cNvPr id="16" name="图片 15" descr="QQ图片201412182308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703320"/>
            <a:ext cx="4297680" cy="30518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24600" y="60198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FFFF00"/>
                </a:solidFill>
                <a:latin typeface="华文琥珀" pitchFamily="2" charset="-122"/>
                <a:ea typeface="华文琥珀" pitchFamily="2" charset="-122"/>
              </a:rPr>
              <a:t>合作喜悦</a:t>
            </a:r>
            <a:endParaRPr lang="zh-CN" altLang="en-US" sz="3600" b="1" dirty="0">
              <a:solidFill>
                <a:srgbClr val="FFFF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pic>
        <p:nvPicPr>
          <p:cNvPr id="27656" name="图片 8" descr="00198[00_17_08][20141213-232324-9].BMP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50272" y="274320"/>
            <a:ext cx="546512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705600" y="408354"/>
            <a:ext cx="2042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FFFF00"/>
                </a:solidFill>
                <a:latin typeface="华文琥珀" pitchFamily="2" charset="-122"/>
                <a:ea typeface="华文琥珀" pitchFamily="2" charset="-122"/>
              </a:rPr>
              <a:t>展示交流</a:t>
            </a:r>
            <a:endParaRPr lang="zh-CN" altLang="en-US" sz="3200" b="1" dirty="0">
              <a:solidFill>
                <a:srgbClr val="FFFF00"/>
              </a:solidFill>
              <a:latin typeface="华文琥珀" pitchFamily="2" charset="-122"/>
              <a:ea typeface="华文琥珀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>
            <a:grpSpLocks/>
          </p:cNvGrpSpPr>
          <p:nvPr/>
        </p:nvGrpSpPr>
        <p:grpSpPr bwMode="auto">
          <a:xfrm>
            <a:off x="501650" y="5997575"/>
            <a:ext cx="8642350" cy="860425"/>
            <a:chOff x="501650" y="5997575"/>
            <a:chExt cx="8642350" cy="860425"/>
          </a:xfrm>
        </p:grpSpPr>
        <p:sp>
          <p:nvSpPr>
            <p:cNvPr id="24610" name="Rectangle 2"/>
            <p:cNvSpPr>
              <a:spLocks noChangeArrowheads="1"/>
            </p:cNvSpPr>
            <p:nvPr/>
          </p:nvSpPr>
          <p:spPr bwMode="auto">
            <a:xfrm>
              <a:off x="2878138" y="6237288"/>
              <a:ext cx="6265862" cy="28733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99CC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4611" name="Rectangle 3"/>
            <p:cNvSpPr>
              <a:spLocks noChangeArrowheads="1"/>
            </p:cNvSpPr>
            <p:nvPr/>
          </p:nvSpPr>
          <p:spPr bwMode="auto">
            <a:xfrm>
              <a:off x="501650" y="6570663"/>
              <a:ext cx="8642350" cy="28733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00FF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4612" name="Rectangle 4"/>
            <p:cNvSpPr>
              <a:spLocks noChangeArrowheads="1"/>
            </p:cNvSpPr>
            <p:nvPr/>
          </p:nvSpPr>
          <p:spPr bwMode="auto">
            <a:xfrm>
              <a:off x="4500563" y="5997575"/>
              <a:ext cx="4643437" cy="287338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FFCC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4578" name="Rectangle 5"/>
          <p:cNvSpPr>
            <a:spLocks noChangeArrowheads="1"/>
          </p:cNvSpPr>
          <p:nvPr/>
        </p:nvSpPr>
        <p:spPr bwMode="auto">
          <a:xfrm>
            <a:off x="0" y="795973"/>
            <a:ext cx="9144000" cy="14446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4579" name="Text Box 7"/>
          <p:cNvSpPr txBox="1">
            <a:spLocks noChangeArrowheads="1"/>
          </p:cNvSpPr>
          <p:nvPr/>
        </p:nvSpPr>
        <p:spPr bwMode="auto">
          <a:xfrm>
            <a:off x="266700" y="262890"/>
            <a:ext cx="2273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663300"/>
                </a:solidFill>
                <a:ea typeface="黑体" pitchFamily="2" charset="-122"/>
              </a:rPr>
              <a:t>教学设计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" y="4445000"/>
            <a:ext cx="3175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zh-CN" altLang="en-US" sz="24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pic>
        <p:nvPicPr>
          <p:cNvPr id="14" name="图片 13" descr="00198[00_18_57][20141213-232500-1]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" y="1112520"/>
            <a:ext cx="4572000" cy="3429000"/>
          </a:xfrm>
          <a:prstGeom prst="rect">
            <a:avLst/>
          </a:prstGeom>
        </p:spPr>
      </p:pic>
      <p:pic>
        <p:nvPicPr>
          <p:cNvPr id="16" name="图片 15" descr="QQ图片201412182308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480" y="2545080"/>
            <a:ext cx="5471160" cy="4103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组合 6"/>
          <p:cNvGrpSpPr>
            <a:grpSpLocks/>
          </p:cNvGrpSpPr>
          <p:nvPr/>
        </p:nvGrpSpPr>
        <p:grpSpPr bwMode="auto">
          <a:xfrm>
            <a:off x="501650" y="5997575"/>
            <a:ext cx="8642350" cy="860425"/>
            <a:chOff x="501650" y="5997575"/>
            <a:chExt cx="8642350" cy="860425"/>
          </a:xfrm>
        </p:grpSpPr>
        <p:sp>
          <p:nvSpPr>
            <p:cNvPr id="28685" name="Rectangle 2"/>
            <p:cNvSpPr>
              <a:spLocks noChangeArrowheads="1"/>
            </p:cNvSpPr>
            <p:nvPr/>
          </p:nvSpPr>
          <p:spPr bwMode="auto">
            <a:xfrm>
              <a:off x="2878138" y="6237288"/>
              <a:ext cx="6265862" cy="28733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99CC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8686" name="Rectangle 3"/>
            <p:cNvSpPr>
              <a:spLocks noChangeArrowheads="1"/>
            </p:cNvSpPr>
            <p:nvPr/>
          </p:nvSpPr>
          <p:spPr bwMode="auto">
            <a:xfrm>
              <a:off x="501650" y="6570663"/>
              <a:ext cx="8642350" cy="28733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00FF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8687" name="Rectangle 4"/>
            <p:cNvSpPr>
              <a:spLocks noChangeArrowheads="1"/>
            </p:cNvSpPr>
            <p:nvPr/>
          </p:nvSpPr>
          <p:spPr bwMode="auto">
            <a:xfrm>
              <a:off x="4500563" y="5997575"/>
              <a:ext cx="4643437" cy="287338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FFCC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8674" name="Rectangle 5"/>
          <p:cNvSpPr>
            <a:spLocks noChangeArrowheads="1"/>
          </p:cNvSpPr>
          <p:nvPr/>
        </p:nvSpPr>
        <p:spPr bwMode="auto">
          <a:xfrm>
            <a:off x="0" y="765493"/>
            <a:ext cx="9144000" cy="14446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675" name="Text Box 7"/>
          <p:cNvSpPr txBox="1">
            <a:spLocks noChangeArrowheads="1"/>
          </p:cNvSpPr>
          <p:nvPr/>
        </p:nvSpPr>
        <p:spPr bwMode="auto">
          <a:xfrm>
            <a:off x="266700" y="217170"/>
            <a:ext cx="2273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663300"/>
                </a:solidFill>
                <a:ea typeface="黑体" pitchFamily="2" charset="-122"/>
              </a:rPr>
              <a:t>教学设计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0180" y="871220"/>
            <a:ext cx="83337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3</a:t>
            </a:r>
            <a:r>
              <a:rPr lang="zh-CN" altLang="en-US" sz="28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、情感渗透</a:t>
            </a:r>
            <a:r>
              <a:rPr lang="en-US" altLang="zh-CN" sz="28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——</a:t>
            </a:r>
            <a:r>
              <a:rPr lang="zh-CN" altLang="en-US" sz="28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资料选取贴近生活，体现地域特色。</a:t>
            </a:r>
            <a:endParaRPr lang="zh-CN" altLang="en-US" sz="2800" b="1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28677" name="图片 11" descr="wb8[00_00_06][20141216-162418-4].BMP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9640" y="3892549"/>
            <a:ext cx="3886200" cy="243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1" name="TextBox 24"/>
          <p:cNvSpPr txBox="1">
            <a:spLocks noChangeArrowheads="1"/>
          </p:cNvSpPr>
          <p:nvPr/>
        </p:nvSpPr>
        <p:spPr bwMode="auto">
          <a:xfrm>
            <a:off x="2032000" y="6259175"/>
            <a:ext cx="2324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情境引入</a:t>
            </a:r>
          </a:p>
        </p:txBody>
      </p:sp>
      <p:sp>
        <p:nvSpPr>
          <p:cNvPr id="28682" name="TextBox 25"/>
          <p:cNvSpPr txBox="1">
            <a:spLocks noChangeArrowheads="1"/>
          </p:cNvSpPr>
          <p:nvPr/>
        </p:nvSpPr>
        <p:spPr bwMode="auto">
          <a:xfrm>
            <a:off x="6454140" y="6159500"/>
            <a:ext cx="2324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资料分析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5529263" y="1447800"/>
            <a:ext cx="3307397" cy="4582160"/>
            <a:chOff x="5529263" y="1447800"/>
            <a:chExt cx="3307397" cy="4582160"/>
          </a:xfrm>
        </p:grpSpPr>
        <p:grpSp>
          <p:nvGrpSpPr>
            <p:cNvPr id="22" name="组合 21"/>
            <p:cNvGrpSpPr/>
            <p:nvPr/>
          </p:nvGrpSpPr>
          <p:grpSpPr>
            <a:xfrm>
              <a:off x="5529263" y="1447800"/>
              <a:ext cx="3233737" cy="2241550"/>
              <a:chOff x="5529263" y="1447800"/>
              <a:chExt cx="3233737" cy="2241550"/>
            </a:xfrm>
          </p:grpSpPr>
          <p:pic>
            <p:nvPicPr>
              <p:cNvPr id="28678" name="图片 12" descr="污染7.jp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529263" y="1447800"/>
                <a:ext cx="3233737" cy="2241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683" name="TextBox 26"/>
              <p:cNvSpPr txBox="1">
                <a:spLocks noChangeArrowheads="1"/>
              </p:cNvSpPr>
              <p:nvPr/>
            </p:nvSpPr>
            <p:spPr bwMode="auto">
              <a:xfrm>
                <a:off x="6113780" y="3149600"/>
                <a:ext cx="23241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FFFF00"/>
                    </a:solidFill>
                    <a:latin typeface="华文琥珀" pitchFamily="2" charset="-122"/>
                    <a:ea typeface="华文琥珀" pitchFamily="2" charset="-122"/>
                  </a:rPr>
                  <a:t>被污染的运河</a:t>
                </a: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5574348" y="3839210"/>
              <a:ext cx="3262312" cy="2190750"/>
              <a:chOff x="5574348" y="3839210"/>
              <a:chExt cx="3262312" cy="2190750"/>
            </a:xfrm>
          </p:grpSpPr>
          <p:pic>
            <p:nvPicPr>
              <p:cNvPr id="28679" name="图片 13" descr="运河3.jp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574348" y="3839210"/>
                <a:ext cx="3262312" cy="2190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684" name="TextBox 27"/>
              <p:cNvSpPr txBox="1">
                <a:spLocks noChangeArrowheads="1"/>
              </p:cNvSpPr>
              <p:nvPr/>
            </p:nvSpPr>
            <p:spPr bwMode="auto">
              <a:xfrm>
                <a:off x="6250940" y="5455920"/>
                <a:ext cx="23241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FFFF00"/>
                    </a:solidFill>
                    <a:latin typeface="华文琥珀" pitchFamily="2" charset="-122"/>
                    <a:ea typeface="华文琥珀" pitchFamily="2" charset="-122"/>
                  </a:rPr>
                  <a:t>治理后的运河</a:t>
                </a:r>
              </a:p>
            </p:txBody>
          </p:sp>
        </p:grpSp>
      </p:grpSp>
      <p:pic>
        <p:nvPicPr>
          <p:cNvPr id="19" name="图片 18" descr="WB课前2[00_01_23][20141216-234001-1]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161" y="1451610"/>
            <a:ext cx="3948854" cy="2221230"/>
          </a:xfrm>
          <a:prstGeom prst="rect">
            <a:avLst/>
          </a:prstGeom>
        </p:spPr>
      </p:pic>
      <p:pic>
        <p:nvPicPr>
          <p:cNvPr id="20" name="图片 19" descr="WB课前2[00_02_33][20141216-234111-2]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9160" y="1497330"/>
            <a:ext cx="3901439" cy="2160270"/>
          </a:xfrm>
          <a:prstGeom prst="rect">
            <a:avLst/>
          </a:prstGeom>
        </p:spPr>
      </p:pic>
      <p:pic>
        <p:nvPicPr>
          <p:cNvPr id="21" name="图片 20" descr="WB课前2[00_01_18][20141216-233955-0]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4401" y="1480185"/>
            <a:ext cx="3840480" cy="2160270"/>
          </a:xfrm>
          <a:prstGeom prst="rect">
            <a:avLst/>
          </a:prstGeom>
        </p:spPr>
      </p:pic>
      <p:pic>
        <p:nvPicPr>
          <p:cNvPr id="18" name="图片 17" descr="WB课前2[00_03_02][20141216-234142-3].BMP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60120" y="1430453"/>
            <a:ext cx="3855720" cy="2290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8681" grpId="0"/>
      <p:bldP spid="2868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组合 6"/>
          <p:cNvGrpSpPr>
            <a:grpSpLocks/>
          </p:cNvGrpSpPr>
          <p:nvPr/>
        </p:nvGrpSpPr>
        <p:grpSpPr bwMode="auto">
          <a:xfrm>
            <a:off x="501650" y="5997575"/>
            <a:ext cx="8642350" cy="860425"/>
            <a:chOff x="501650" y="5997575"/>
            <a:chExt cx="8642350" cy="860425"/>
          </a:xfrm>
        </p:grpSpPr>
        <p:sp>
          <p:nvSpPr>
            <p:cNvPr id="29701" name="Rectangle 2"/>
            <p:cNvSpPr>
              <a:spLocks noChangeArrowheads="1"/>
            </p:cNvSpPr>
            <p:nvPr/>
          </p:nvSpPr>
          <p:spPr bwMode="auto">
            <a:xfrm>
              <a:off x="2878138" y="6237288"/>
              <a:ext cx="6265862" cy="28733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99CC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9702" name="Rectangle 3"/>
            <p:cNvSpPr>
              <a:spLocks noChangeArrowheads="1"/>
            </p:cNvSpPr>
            <p:nvPr/>
          </p:nvSpPr>
          <p:spPr bwMode="auto">
            <a:xfrm>
              <a:off x="501650" y="6570663"/>
              <a:ext cx="8642350" cy="28733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00FF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9703" name="Rectangle 4"/>
            <p:cNvSpPr>
              <a:spLocks noChangeArrowheads="1"/>
            </p:cNvSpPr>
            <p:nvPr/>
          </p:nvSpPr>
          <p:spPr bwMode="auto">
            <a:xfrm>
              <a:off x="4500563" y="5997575"/>
              <a:ext cx="4643437" cy="287338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FFCC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0" y="887413"/>
            <a:ext cx="9144000" cy="14446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9699" name="Text Box 7"/>
          <p:cNvSpPr txBox="1">
            <a:spLocks noChangeArrowheads="1"/>
          </p:cNvSpPr>
          <p:nvPr/>
        </p:nvSpPr>
        <p:spPr bwMode="auto">
          <a:xfrm>
            <a:off x="266700" y="323850"/>
            <a:ext cx="2273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663300"/>
                </a:solidFill>
                <a:ea typeface="黑体" pitchFamily="2" charset="-122"/>
              </a:rPr>
              <a:t>教学设计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8620" y="1099820"/>
            <a:ext cx="6959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+mn-ea"/>
                <a:ea typeface="+mn-ea"/>
              </a:rPr>
              <a:t>4</a:t>
            </a:r>
            <a:r>
              <a:rPr lang="zh-CN" altLang="en-US" sz="2800" b="1" dirty="0">
                <a:solidFill>
                  <a:srgbClr val="FF0000"/>
                </a:solidFill>
                <a:latin typeface="+mn-ea"/>
                <a:ea typeface="+mn-ea"/>
              </a:rPr>
              <a:t>、环保意识</a:t>
            </a:r>
            <a:r>
              <a:rPr lang="en-US" altLang="zh-CN" sz="2800" b="1" dirty="0">
                <a:solidFill>
                  <a:srgbClr val="FF0000"/>
                </a:solidFill>
                <a:latin typeface="+mn-ea"/>
                <a:ea typeface="+mn-ea"/>
              </a:rPr>
              <a:t>——</a:t>
            </a:r>
            <a:r>
              <a:rPr lang="zh-CN" altLang="en-US" sz="2800" b="1" dirty="0">
                <a:solidFill>
                  <a:srgbClr val="FF0000"/>
                </a:solidFill>
                <a:latin typeface="+mn-ea"/>
                <a:ea typeface="+mn-ea"/>
              </a:rPr>
              <a:t>呼应新课标，学以致用。</a:t>
            </a:r>
          </a:p>
        </p:txBody>
      </p:sp>
      <p:pic>
        <p:nvPicPr>
          <p:cNvPr id="12" name="图片 11" descr="IMG_28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8680" y="1859280"/>
            <a:ext cx="7040880" cy="4602480"/>
          </a:xfrm>
          <a:prstGeom prst="rect">
            <a:avLst/>
          </a:prstGeom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1002030" y="1987854"/>
            <a:ext cx="6724650" cy="1200329"/>
          </a:xfrm>
          <a:prstGeom prst="rect">
            <a:avLst/>
          </a:prstGeom>
          <a:solidFill>
            <a:schemeClr val="accent1">
              <a:alpha val="8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华文琥珀"/>
                <a:ea typeface="华文琥珀"/>
                <a:cs typeface="华文琥珀"/>
              </a:rPr>
              <a:t>　</a:t>
            </a:r>
            <a:r>
              <a:rPr lang="zh-CN" altLang="en-US" sz="4000" b="1" dirty="0" smtClean="0">
                <a:solidFill>
                  <a:srgbClr val="FF0000"/>
                </a:solidFill>
                <a:latin typeface="华文琥珀"/>
                <a:ea typeface="华文琥珀"/>
                <a:cs typeface="华文琥珀"/>
              </a:rPr>
              <a:t>  </a:t>
            </a:r>
            <a:r>
              <a:rPr lang="zh-CN" altLang="en-US" sz="3200" dirty="0" smtClean="0">
                <a:solidFill>
                  <a:srgbClr val="FF0000"/>
                </a:solidFill>
                <a:latin typeface="华文琥珀"/>
                <a:ea typeface="华文琥珀"/>
                <a:cs typeface="华文琥珀"/>
              </a:rPr>
              <a:t>请</a:t>
            </a:r>
            <a:r>
              <a:rPr lang="zh-CN" altLang="en-US" sz="3200" dirty="0">
                <a:solidFill>
                  <a:srgbClr val="FF0000"/>
                </a:solidFill>
                <a:latin typeface="华文琥珀"/>
                <a:ea typeface="华文琥珀"/>
                <a:cs typeface="华文琥珀"/>
              </a:rPr>
              <a:t>你说一说，</a:t>
            </a:r>
            <a:r>
              <a:rPr lang="zh-CN" altLang="en-US" sz="3200" dirty="0" smtClean="0">
                <a:solidFill>
                  <a:srgbClr val="FF0000"/>
                </a:solidFill>
                <a:latin typeface="华文琥珀"/>
                <a:ea typeface="华文琥珀"/>
                <a:cs typeface="华文琥珀"/>
              </a:rPr>
              <a:t>如何从身边的小事做起，爱护环境</a:t>
            </a:r>
            <a:r>
              <a:rPr lang="zh-CN" altLang="en-US" sz="3200" dirty="0">
                <a:solidFill>
                  <a:srgbClr val="FF0000"/>
                </a:solidFill>
                <a:latin typeface="华文琥珀"/>
                <a:ea typeface="华文琥珀"/>
                <a:cs typeface="华文琥珀"/>
              </a:rPr>
              <a:t>、保护</a:t>
            </a:r>
            <a:r>
              <a:rPr lang="zh-CN" altLang="en-US" sz="3200" dirty="0" smtClean="0">
                <a:solidFill>
                  <a:srgbClr val="FF0000"/>
                </a:solidFill>
                <a:latin typeface="华文琥珀"/>
                <a:ea typeface="华文琥珀"/>
                <a:cs typeface="华文琥珀"/>
              </a:rPr>
              <a:t>生态呢？</a:t>
            </a:r>
            <a:endParaRPr lang="zh-CN" altLang="en-US" sz="4000" dirty="0">
              <a:solidFill>
                <a:srgbClr val="FF0000"/>
              </a:solidFill>
              <a:latin typeface="华文琥珀"/>
              <a:ea typeface="华文琥珀"/>
              <a:cs typeface="华文琥珀"/>
            </a:endParaRPr>
          </a:p>
        </p:txBody>
      </p:sp>
      <p:pic>
        <p:nvPicPr>
          <p:cNvPr id="19" name="图片 18" descr="20141015_1633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" y="3246120"/>
            <a:ext cx="3679052" cy="2438400"/>
          </a:xfrm>
          <a:prstGeom prst="rect">
            <a:avLst/>
          </a:prstGeom>
        </p:spPr>
      </p:pic>
      <p:pic>
        <p:nvPicPr>
          <p:cNvPr id="15" name="图片 14" descr="IMG_20141016_1039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27952" y="3768088"/>
            <a:ext cx="3616583" cy="2343152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252069" y="4357670"/>
            <a:ext cx="3267092" cy="2043130"/>
            <a:chOff x="2143108" y="928670"/>
            <a:chExt cx="4857751" cy="3643314"/>
          </a:xfrm>
        </p:grpSpPr>
        <p:pic>
          <p:nvPicPr>
            <p:cNvPr id="17" name="图片 16" descr="20141015_163625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43108" y="928670"/>
              <a:ext cx="4857751" cy="3643314"/>
            </a:xfrm>
            <a:prstGeom prst="rect">
              <a:avLst/>
            </a:prstGeom>
          </p:spPr>
        </p:pic>
        <p:pic>
          <p:nvPicPr>
            <p:cNvPr id="18" name="图片 17" descr="IMG_20141016_103459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71736" y="928671"/>
              <a:ext cx="2428892" cy="142876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ChangeArrowheads="1"/>
          </p:cNvSpPr>
          <p:nvPr/>
        </p:nvSpPr>
        <p:spPr bwMode="auto">
          <a:xfrm>
            <a:off x="2878138" y="6237288"/>
            <a:ext cx="6265862" cy="287337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99CC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501650" y="6570663"/>
            <a:ext cx="8642350" cy="287337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00FF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4500563" y="5997575"/>
            <a:ext cx="4643437" cy="287338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FFCC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0" y="887413"/>
            <a:ext cx="9144000" cy="14446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266700" y="323850"/>
            <a:ext cx="2273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663300"/>
                </a:solidFill>
                <a:ea typeface="黑体" pitchFamily="2" charset="-122"/>
              </a:rPr>
              <a:t>教后反思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378460" y="1445260"/>
            <a:ext cx="6662420" cy="600015"/>
            <a:chOff x="378460" y="1445260"/>
            <a:chExt cx="6662420" cy="600015"/>
          </a:xfrm>
        </p:grpSpPr>
        <p:sp>
          <p:nvSpPr>
            <p:cNvPr id="30726" name="TextBox 6"/>
            <p:cNvSpPr txBox="1">
              <a:spLocks noChangeArrowheads="1"/>
            </p:cNvSpPr>
            <p:nvPr/>
          </p:nvSpPr>
          <p:spPr bwMode="auto">
            <a:xfrm>
              <a:off x="378460" y="1460500"/>
              <a:ext cx="323342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3200" dirty="0" smtClean="0">
                  <a:solidFill>
                    <a:schemeClr val="accent2"/>
                  </a:solidFill>
                  <a:latin typeface="华文琥珀" pitchFamily="2" charset="-122"/>
                  <a:ea typeface="华文琥珀" pitchFamily="2" charset="-122"/>
                </a:rPr>
                <a:t>教师</a:t>
              </a:r>
              <a:r>
                <a:rPr lang="zh-CN" altLang="en-US" sz="3200" dirty="0">
                  <a:solidFill>
                    <a:schemeClr val="accent2"/>
                  </a:solidFill>
                  <a:latin typeface="华文琥珀" pitchFamily="2" charset="-122"/>
                  <a:ea typeface="华文琥珀" pitchFamily="2" charset="-122"/>
                </a:rPr>
                <a:t>精彩的</a:t>
              </a:r>
              <a:r>
                <a:rPr lang="zh-CN" altLang="en-US" sz="3200" dirty="0" smtClean="0">
                  <a:solidFill>
                    <a:schemeClr val="accent2"/>
                  </a:solidFill>
                  <a:latin typeface="华文琥珀" pitchFamily="2" charset="-122"/>
                  <a:ea typeface="华文琥珀" pitchFamily="2" charset="-122"/>
                </a:rPr>
                <a:t>表现</a:t>
              </a:r>
              <a:endParaRPr lang="zh-CN" altLang="en-US" sz="3200" dirty="0">
                <a:solidFill>
                  <a:schemeClr val="accent2"/>
                </a:solidFill>
                <a:latin typeface="华文琥珀" pitchFamily="2" charset="-122"/>
                <a:ea typeface="华文琥珀" pitchFamily="2" charset="-122"/>
              </a:endParaRPr>
            </a:p>
          </p:txBody>
        </p:sp>
        <p:sp>
          <p:nvSpPr>
            <p:cNvPr id="13" name="TextBox 6"/>
            <p:cNvSpPr txBox="1">
              <a:spLocks noChangeArrowheads="1"/>
            </p:cNvSpPr>
            <p:nvPr/>
          </p:nvSpPr>
          <p:spPr bwMode="auto">
            <a:xfrm>
              <a:off x="4584700" y="1445260"/>
              <a:ext cx="245618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3200" dirty="0" smtClean="0">
                  <a:solidFill>
                    <a:schemeClr val="accent2"/>
                  </a:solidFill>
                  <a:latin typeface="华文琥珀" pitchFamily="2" charset="-122"/>
                  <a:ea typeface="华文琥珀" pitchFamily="2" charset="-122"/>
                </a:rPr>
                <a:t>精彩的课堂</a:t>
              </a:r>
              <a:endParaRPr lang="zh-CN" altLang="en-US" sz="3200" dirty="0">
                <a:solidFill>
                  <a:schemeClr val="accent2"/>
                </a:solidFill>
                <a:latin typeface="华文琥珀" pitchFamily="2" charset="-122"/>
                <a:ea typeface="华文琥珀" pitchFamily="2" charset="-122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3688080" y="1643050"/>
              <a:ext cx="580074" cy="155270"/>
              <a:chOff x="4206240" y="1643050"/>
              <a:chExt cx="580074" cy="155270"/>
            </a:xfrm>
          </p:grpSpPr>
          <p:cxnSp>
            <p:nvCxnSpPr>
              <p:cNvPr id="16" name="直接连接符 15"/>
              <p:cNvCxnSpPr/>
              <p:nvPr/>
            </p:nvCxnSpPr>
            <p:spPr>
              <a:xfrm flipV="1">
                <a:off x="4206240" y="1643050"/>
                <a:ext cx="580074" cy="287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flipV="1">
                <a:off x="4206240" y="1795450"/>
                <a:ext cx="580074" cy="287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" name="组合 41"/>
          <p:cNvGrpSpPr/>
          <p:nvPr/>
        </p:nvGrpSpPr>
        <p:grpSpPr>
          <a:xfrm>
            <a:off x="1209040" y="3004820"/>
            <a:ext cx="6670040" cy="615255"/>
            <a:chOff x="1209040" y="3004820"/>
            <a:chExt cx="6670040" cy="615255"/>
          </a:xfrm>
        </p:grpSpPr>
        <p:sp>
          <p:nvSpPr>
            <p:cNvPr id="30728" name="TextBox 8"/>
            <p:cNvSpPr txBox="1">
              <a:spLocks noChangeArrowheads="1"/>
            </p:cNvSpPr>
            <p:nvPr/>
          </p:nvSpPr>
          <p:spPr bwMode="auto">
            <a:xfrm>
              <a:off x="1209040" y="3035300"/>
              <a:ext cx="325628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3200" dirty="0" smtClean="0">
                  <a:solidFill>
                    <a:schemeClr val="accent2"/>
                  </a:solidFill>
                  <a:latin typeface="华文琥珀" pitchFamily="2" charset="-122"/>
                  <a:ea typeface="华文琥珀" pitchFamily="2" charset="-122"/>
                </a:rPr>
                <a:t>严密的</a:t>
              </a:r>
              <a:r>
                <a:rPr lang="zh-CN" altLang="en-US" sz="3200" dirty="0">
                  <a:solidFill>
                    <a:schemeClr val="accent2"/>
                  </a:solidFill>
                  <a:latin typeface="华文琥珀" pitchFamily="2" charset="-122"/>
                  <a:ea typeface="华文琥珀" pitchFamily="2" charset="-122"/>
                </a:rPr>
                <a:t>教学</a:t>
              </a:r>
              <a:r>
                <a:rPr lang="zh-CN" altLang="en-US" sz="3200" dirty="0" smtClean="0">
                  <a:solidFill>
                    <a:schemeClr val="accent2"/>
                  </a:solidFill>
                  <a:latin typeface="华文琥珀" pitchFamily="2" charset="-122"/>
                  <a:ea typeface="华文琥珀" pitchFamily="2" charset="-122"/>
                </a:rPr>
                <a:t>设计</a:t>
              </a:r>
              <a:endParaRPr lang="zh-CN" altLang="en-US" sz="3200" dirty="0">
                <a:solidFill>
                  <a:schemeClr val="accent2"/>
                </a:solidFill>
                <a:latin typeface="华文琥珀" pitchFamily="2" charset="-122"/>
                <a:ea typeface="华文琥珀" pitchFamily="2" charset="-122"/>
              </a:endParaRPr>
            </a:p>
          </p:txBody>
        </p:sp>
        <p:sp>
          <p:nvSpPr>
            <p:cNvPr id="24" name="TextBox 8"/>
            <p:cNvSpPr txBox="1">
              <a:spLocks noChangeArrowheads="1"/>
            </p:cNvSpPr>
            <p:nvPr/>
          </p:nvSpPr>
          <p:spPr bwMode="auto">
            <a:xfrm>
              <a:off x="5387340" y="3004820"/>
              <a:ext cx="249174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3200" dirty="0" smtClean="0">
                  <a:solidFill>
                    <a:schemeClr val="accent2"/>
                  </a:solidFill>
                  <a:latin typeface="华文琥珀" pitchFamily="2" charset="-122"/>
                  <a:ea typeface="华文琥珀" pitchFamily="2" charset="-122"/>
                </a:rPr>
                <a:t>成功</a:t>
              </a:r>
              <a:r>
                <a:rPr lang="zh-CN" altLang="en-US" sz="3200" dirty="0">
                  <a:solidFill>
                    <a:schemeClr val="accent2"/>
                  </a:solidFill>
                  <a:latin typeface="华文琥珀" pitchFamily="2" charset="-122"/>
                  <a:ea typeface="华文琥珀" pitchFamily="2" charset="-122"/>
                </a:rPr>
                <a:t>的教学</a:t>
              </a: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4572000" y="3243250"/>
              <a:ext cx="580074" cy="155270"/>
              <a:chOff x="4206240" y="1643050"/>
              <a:chExt cx="580074" cy="155270"/>
            </a:xfrm>
          </p:grpSpPr>
          <p:cxnSp>
            <p:nvCxnSpPr>
              <p:cNvPr id="27" name="直接连接符 26"/>
              <p:cNvCxnSpPr/>
              <p:nvPr/>
            </p:nvCxnSpPr>
            <p:spPr>
              <a:xfrm flipV="1">
                <a:off x="4206240" y="1643050"/>
                <a:ext cx="580074" cy="287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 flipV="1">
                <a:off x="4206240" y="1795450"/>
                <a:ext cx="580074" cy="287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组合 43"/>
          <p:cNvGrpSpPr/>
          <p:nvPr/>
        </p:nvGrpSpPr>
        <p:grpSpPr>
          <a:xfrm>
            <a:off x="2026920" y="4927600"/>
            <a:ext cx="7828280" cy="600015"/>
            <a:chOff x="2026920" y="4927600"/>
            <a:chExt cx="7828280" cy="600015"/>
          </a:xfrm>
        </p:grpSpPr>
        <p:sp>
          <p:nvSpPr>
            <p:cNvPr id="30729" name="TextBox 9"/>
            <p:cNvSpPr txBox="1">
              <a:spLocks noChangeArrowheads="1"/>
            </p:cNvSpPr>
            <p:nvPr/>
          </p:nvSpPr>
          <p:spPr bwMode="auto">
            <a:xfrm>
              <a:off x="2026920" y="4942840"/>
              <a:ext cx="3276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3200" dirty="0">
                  <a:solidFill>
                    <a:schemeClr val="accent2"/>
                  </a:solidFill>
                  <a:latin typeface="华文琥珀" pitchFamily="2" charset="-122"/>
                  <a:ea typeface="华文琥珀" pitchFamily="2" charset="-122"/>
                </a:rPr>
                <a:t>精美</a:t>
              </a:r>
              <a:r>
                <a:rPr lang="zh-CN" altLang="en-US" sz="3200" dirty="0" smtClean="0">
                  <a:solidFill>
                    <a:schemeClr val="accent2"/>
                  </a:solidFill>
                  <a:latin typeface="华文琥珀" pitchFamily="2" charset="-122"/>
                  <a:ea typeface="华文琥珀" pitchFamily="2" charset="-122"/>
                </a:rPr>
                <a:t>的</a:t>
              </a:r>
              <a:r>
                <a:rPr lang="en-US" altLang="zh-CN" sz="3200" dirty="0" smtClean="0">
                  <a:solidFill>
                    <a:schemeClr val="accent2"/>
                  </a:solidFill>
                  <a:latin typeface="华文琥珀" pitchFamily="2" charset="-122"/>
                  <a:ea typeface="华文琥珀" pitchFamily="2" charset="-122"/>
                </a:rPr>
                <a:t>PPT</a:t>
              </a:r>
              <a:r>
                <a:rPr lang="zh-CN" altLang="en-US" sz="3200" dirty="0" smtClean="0">
                  <a:solidFill>
                    <a:schemeClr val="accent2"/>
                  </a:solidFill>
                  <a:latin typeface="华文琥珀" pitchFamily="2" charset="-122"/>
                  <a:ea typeface="华文琥珀" pitchFamily="2" charset="-122"/>
                </a:rPr>
                <a:t>制作</a:t>
              </a:r>
              <a:endParaRPr lang="zh-CN" altLang="en-US" sz="3200" dirty="0">
                <a:solidFill>
                  <a:schemeClr val="accent2"/>
                </a:solidFill>
                <a:latin typeface="华文琥珀" pitchFamily="2" charset="-122"/>
                <a:ea typeface="华文琥珀" pitchFamily="2" charset="-122"/>
              </a:endParaRPr>
            </a:p>
          </p:txBody>
        </p:sp>
        <p:sp>
          <p:nvSpPr>
            <p:cNvPr id="29" name="TextBox 9"/>
            <p:cNvSpPr txBox="1">
              <a:spLocks noChangeArrowheads="1"/>
            </p:cNvSpPr>
            <p:nvPr/>
          </p:nvSpPr>
          <p:spPr bwMode="auto">
            <a:xfrm>
              <a:off x="6248400" y="4927600"/>
              <a:ext cx="36068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3200" dirty="0" smtClean="0">
                  <a:solidFill>
                    <a:schemeClr val="accent2"/>
                  </a:solidFill>
                  <a:latin typeface="华文琥珀" pitchFamily="2" charset="-122"/>
                  <a:ea typeface="华文琥珀" pitchFamily="2" charset="-122"/>
                </a:rPr>
                <a:t>满意</a:t>
              </a:r>
              <a:r>
                <a:rPr lang="zh-CN" altLang="en-US" sz="3200" dirty="0">
                  <a:solidFill>
                    <a:schemeClr val="accent2"/>
                  </a:solidFill>
                  <a:latin typeface="华文琥珀" pitchFamily="2" charset="-122"/>
                  <a:ea typeface="华文琥珀" pitchFamily="2" charset="-122"/>
                </a:rPr>
                <a:t>的效果</a:t>
              </a: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5334000" y="5209210"/>
              <a:ext cx="580074" cy="155270"/>
              <a:chOff x="4206240" y="1643050"/>
              <a:chExt cx="580074" cy="155270"/>
            </a:xfrm>
          </p:grpSpPr>
          <p:cxnSp>
            <p:nvCxnSpPr>
              <p:cNvPr id="31" name="直接连接符 30"/>
              <p:cNvCxnSpPr/>
              <p:nvPr/>
            </p:nvCxnSpPr>
            <p:spPr>
              <a:xfrm flipV="1">
                <a:off x="4206240" y="1643050"/>
                <a:ext cx="580074" cy="287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 flipV="1">
                <a:off x="4206240" y="1795450"/>
                <a:ext cx="580074" cy="287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矩形 32"/>
          <p:cNvSpPr/>
          <p:nvPr/>
        </p:nvSpPr>
        <p:spPr>
          <a:xfrm>
            <a:off x="3426978" y="1214734"/>
            <a:ext cx="12517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i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latin typeface="华文琥珀" pitchFamily="2" charset="-122"/>
                <a:ea typeface="华文琥珀" pitchFamily="2" charset="-122"/>
              </a:rPr>
              <a:t>？</a:t>
            </a:r>
            <a:endParaRPr lang="zh-CN" altLang="en-US" sz="5400" b="1" i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371858" y="2784454"/>
            <a:ext cx="12517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i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latin typeface="华文琥珀" pitchFamily="2" charset="-122"/>
                <a:ea typeface="华文琥珀" pitchFamily="2" charset="-122"/>
              </a:rPr>
              <a:t>？</a:t>
            </a:r>
            <a:endParaRPr lang="zh-CN" altLang="en-US" sz="5400" b="1" i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088138" y="4780894"/>
            <a:ext cx="12517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i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latin typeface="华文琥珀" pitchFamily="2" charset="-122"/>
                <a:ea typeface="华文琥珀" pitchFamily="2" charset="-122"/>
              </a:rPr>
              <a:t>？</a:t>
            </a:r>
            <a:endParaRPr lang="zh-CN" altLang="en-US" sz="5400" b="1" i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37" name="流程图: 资料带 36"/>
          <p:cNvSpPr/>
          <p:nvPr/>
        </p:nvSpPr>
        <p:spPr>
          <a:xfrm>
            <a:off x="5501640" y="1767840"/>
            <a:ext cx="3566160" cy="114300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 dirty="0" smtClean="0">
                <a:solidFill>
                  <a:srgbClr val="00B050"/>
                </a:solidFill>
                <a:latin typeface="华文琥珀" pitchFamily="2" charset="-122"/>
                <a:ea typeface="华文琥珀" pitchFamily="2" charset="-122"/>
              </a:rPr>
              <a:t>学生是课堂的主人</a:t>
            </a:r>
            <a:endParaRPr lang="zh-CN" altLang="en-US" sz="3200" dirty="0">
              <a:solidFill>
                <a:srgbClr val="00B050"/>
              </a:solidFill>
              <a:latin typeface="华文琥珀" pitchFamily="2" charset="-122"/>
              <a:ea typeface="华文琥珀" pitchFamily="2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213360" y="3627120"/>
            <a:ext cx="5440680" cy="1249680"/>
            <a:chOff x="213360" y="3627120"/>
            <a:chExt cx="5440680" cy="1249680"/>
          </a:xfrm>
        </p:grpSpPr>
        <p:sp>
          <p:nvSpPr>
            <p:cNvPr id="38" name="流程图: 资料带 37"/>
            <p:cNvSpPr/>
            <p:nvPr/>
          </p:nvSpPr>
          <p:spPr>
            <a:xfrm>
              <a:off x="213360" y="3627120"/>
              <a:ext cx="5440680" cy="1249680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3200" dirty="0" smtClean="0">
                  <a:solidFill>
                    <a:srgbClr val="00B050"/>
                  </a:solidFill>
                  <a:latin typeface="华文琥珀" pitchFamily="2" charset="-122"/>
                  <a:ea typeface="华文琥珀" pitchFamily="2" charset="-122"/>
                </a:rPr>
                <a:t> 知识链            学生的问题链 </a:t>
              </a:r>
              <a:endParaRPr lang="zh-CN" altLang="en-US" sz="3200" dirty="0">
                <a:solidFill>
                  <a:srgbClr val="00B050"/>
                </a:solidFill>
                <a:latin typeface="华文琥珀" pitchFamily="2" charset="-122"/>
                <a:ea typeface="华文琥珀" pitchFamily="2" charset="-122"/>
              </a:endParaRPr>
            </a:p>
          </p:txBody>
        </p:sp>
        <p:sp>
          <p:nvSpPr>
            <p:cNvPr id="39" name="右箭头 38"/>
            <p:cNvSpPr/>
            <p:nvPr/>
          </p:nvSpPr>
          <p:spPr>
            <a:xfrm>
              <a:off x="1828800" y="4130040"/>
              <a:ext cx="807720" cy="320040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0" name="流程图: 资料带 39"/>
          <p:cNvSpPr/>
          <p:nvPr/>
        </p:nvSpPr>
        <p:spPr>
          <a:xfrm>
            <a:off x="4069080" y="5486400"/>
            <a:ext cx="3413760" cy="114300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 dirty="0" smtClean="0">
                <a:solidFill>
                  <a:srgbClr val="00B050"/>
                </a:solidFill>
                <a:latin typeface="华文琥珀" pitchFamily="2" charset="-122"/>
                <a:ea typeface="华文琥珀" pitchFamily="2" charset="-122"/>
              </a:rPr>
              <a:t>  实现资料模块化</a:t>
            </a:r>
            <a:endParaRPr lang="zh-CN" altLang="en-US" sz="3200" dirty="0">
              <a:solidFill>
                <a:srgbClr val="00B050"/>
              </a:solidFill>
              <a:latin typeface="华文琥珀" pitchFamily="2" charset="-122"/>
              <a:ea typeface="华文琥珀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7"/>
          <p:cNvGrpSpPr>
            <a:grpSpLocks/>
          </p:cNvGrpSpPr>
          <p:nvPr/>
        </p:nvGrpSpPr>
        <p:grpSpPr bwMode="auto">
          <a:xfrm flipV="1">
            <a:off x="501650" y="0"/>
            <a:ext cx="8642350" cy="1008063"/>
            <a:chOff x="316" y="3778"/>
            <a:chExt cx="5444" cy="542"/>
          </a:xfrm>
        </p:grpSpPr>
        <p:sp>
          <p:nvSpPr>
            <p:cNvPr id="31749" name="Rectangle 2"/>
            <p:cNvSpPr>
              <a:spLocks noChangeArrowheads="1"/>
            </p:cNvSpPr>
            <p:nvPr/>
          </p:nvSpPr>
          <p:spPr bwMode="auto">
            <a:xfrm>
              <a:off x="1813" y="3957"/>
              <a:ext cx="3947" cy="181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99CC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1750" name="Rectangle 3"/>
            <p:cNvSpPr>
              <a:spLocks noChangeArrowheads="1"/>
            </p:cNvSpPr>
            <p:nvPr/>
          </p:nvSpPr>
          <p:spPr bwMode="auto">
            <a:xfrm>
              <a:off x="316" y="4139"/>
              <a:ext cx="5444" cy="181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00FF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1751" name="Rectangle 4"/>
            <p:cNvSpPr>
              <a:spLocks noChangeArrowheads="1"/>
            </p:cNvSpPr>
            <p:nvPr/>
          </p:nvSpPr>
          <p:spPr bwMode="auto">
            <a:xfrm>
              <a:off x="2835" y="3778"/>
              <a:ext cx="2925" cy="181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FFCC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1746" name="Rectangle 5"/>
          <p:cNvSpPr>
            <a:spLocks noChangeArrowheads="1"/>
          </p:cNvSpPr>
          <p:nvPr/>
        </p:nvSpPr>
        <p:spPr bwMode="auto">
          <a:xfrm>
            <a:off x="323850" y="5516563"/>
            <a:ext cx="9144000" cy="14446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747" name="Rectangle 6"/>
          <p:cNvSpPr>
            <a:spLocks noChangeArrowheads="1"/>
          </p:cNvSpPr>
          <p:nvPr/>
        </p:nvSpPr>
        <p:spPr bwMode="auto">
          <a:xfrm>
            <a:off x="0" y="5445125"/>
            <a:ext cx="360363" cy="360363"/>
          </a:xfrm>
          <a:prstGeom prst="rect">
            <a:avLst/>
          </a:prstGeom>
          <a:solidFill>
            <a:srgbClr val="00CCFF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748" name="WordArt 14" descr="纸袋"/>
          <p:cNvSpPr>
            <a:spLocks noChangeArrowheads="1" noChangeShapeType="1" noTextEdit="1"/>
          </p:cNvSpPr>
          <p:nvPr/>
        </p:nvSpPr>
        <p:spPr bwMode="auto">
          <a:xfrm>
            <a:off x="2786063" y="2919413"/>
            <a:ext cx="3571875" cy="1019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80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黑体"/>
                <a:ea typeface="黑体"/>
              </a:rPr>
              <a:t>谢 谢！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组合 6"/>
          <p:cNvGrpSpPr>
            <a:grpSpLocks/>
          </p:cNvGrpSpPr>
          <p:nvPr/>
        </p:nvGrpSpPr>
        <p:grpSpPr bwMode="auto">
          <a:xfrm>
            <a:off x="501650" y="5997575"/>
            <a:ext cx="8642350" cy="860425"/>
            <a:chOff x="501650" y="5997575"/>
            <a:chExt cx="8642350" cy="860425"/>
          </a:xfrm>
        </p:grpSpPr>
        <p:sp>
          <p:nvSpPr>
            <p:cNvPr id="16400" name="Rectangle 2"/>
            <p:cNvSpPr>
              <a:spLocks noChangeArrowheads="1"/>
            </p:cNvSpPr>
            <p:nvPr/>
          </p:nvSpPr>
          <p:spPr bwMode="auto">
            <a:xfrm>
              <a:off x="2878138" y="6237288"/>
              <a:ext cx="6265862" cy="28733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99CC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6401" name="Rectangle 3"/>
            <p:cNvSpPr>
              <a:spLocks noChangeArrowheads="1"/>
            </p:cNvSpPr>
            <p:nvPr/>
          </p:nvSpPr>
          <p:spPr bwMode="auto">
            <a:xfrm>
              <a:off x="501650" y="6570663"/>
              <a:ext cx="8642350" cy="28733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00FF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6402" name="Rectangle 4"/>
            <p:cNvSpPr>
              <a:spLocks noChangeArrowheads="1"/>
            </p:cNvSpPr>
            <p:nvPr/>
          </p:nvSpPr>
          <p:spPr bwMode="auto">
            <a:xfrm>
              <a:off x="4500563" y="5997575"/>
              <a:ext cx="4643437" cy="287338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FFCC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0" y="887413"/>
            <a:ext cx="9144000" cy="14446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387" name="Text Box 7"/>
          <p:cNvSpPr txBox="1">
            <a:spLocks noChangeArrowheads="1"/>
          </p:cNvSpPr>
          <p:nvPr/>
        </p:nvSpPr>
        <p:spPr bwMode="auto">
          <a:xfrm>
            <a:off x="266700" y="323850"/>
            <a:ext cx="3035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663300"/>
                </a:solidFill>
                <a:ea typeface="黑体" pitchFamily="2" charset="-122"/>
              </a:rPr>
              <a:t>教学设计理念</a:t>
            </a:r>
          </a:p>
        </p:txBody>
      </p:sp>
      <p:sp>
        <p:nvSpPr>
          <p:cNvPr id="9" name="圆角矩形 15"/>
          <p:cNvSpPr/>
          <p:nvPr/>
        </p:nvSpPr>
        <p:spPr>
          <a:xfrm>
            <a:off x="3926269" y="1420663"/>
            <a:ext cx="1379097" cy="1219191"/>
          </a:xfrm>
          <a:prstGeom prst="roundRect">
            <a:avLst>
              <a:gd name="adj" fmla="val 23080"/>
            </a:avLst>
          </a:prstGeom>
          <a:solidFill>
            <a:srgbClr val="5D7E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2" charset="-122"/>
              </a:rPr>
              <a:t>基于学情</a:t>
            </a:r>
            <a:endParaRPr lang="en-US" altLang="zh-CN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itchFamily="2" charset="-122"/>
            </a:endParaRPr>
          </a:p>
        </p:txBody>
      </p:sp>
      <p:sp>
        <p:nvSpPr>
          <p:cNvPr id="10" name="圆角矩形 15"/>
          <p:cNvSpPr/>
          <p:nvPr/>
        </p:nvSpPr>
        <p:spPr>
          <a:xfrm>
            <a:off x="7279069" y="4506763"/>
            <a:ext cx="1379097" cy="1219191"/>
          </a:xfrm>
          <a:prstGeom prst="roundRect">
            <a:avLst>
              <a:gd name="adj" fmla="val 23080"/>
            </a:avLst>
          </a:prstGeom>
          <a:solidFill>
            <a:srgbClr val="5D7E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2" charset="-122"/>
              </a:rPr>
              <a:t>基于教材</a:t>
            </a:r>
            <a:endParaRPr lang="en-US" altLang="zh-CN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itchFamily="2" charset="-122"/>
            </a:endParaRPr>
          </a:p>
        </p:txBody>
      </p:sp>
      <p:sp>
        <p:nvSpPr>
          <p:cNvPr id="11" name="圆角矩形 15"/>
          <p:cNvSpPr/>
          <p:nvPr/>
        </p:nvSpPr>
        <p:spPr>
          <a:xfrm>
            <a:off x="636969" y="4595663"/>
            <a:ext cx="1379097" cy="1219191"/>
          </a:xfrm>
          <a:prstGeom prst="roundRect">
            <a:avLst>
              <a:gd name="adj" fmla="val 23080"/>
            </a:avLst>
          </a:prstGeom>
          <a:solidFill>
            <a:srgbClr val="5D7E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2" charset="-122"/>
              </a:rPr>
              <a:t>基于课标</a:t>
            </a:r>
            <a:endParaRPr lang="en-US" altLang="zh-CN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itchFamily="2" charset="-122"/>
            </a:endParaRPr>
          </a:p>
        </p:txBody>
      </p:sp>
      <p:pic>
        <p:nvPicPr>
          <p:cNvPr id="16397" name="图片 11" descr="t01dc5dcc226b5355b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863" y="1555750"/>
            <a:ext cx="2078037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图片 12" descr="00198[00_17_08][20141213-232324-9]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1600" y="3413125"/>
            <a:ext cx="3776663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图片 13" descr="t01096305921560a73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65900" y="484188"/>
            <a:ext cx="2295525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组合 6"/>
          <p:cNvGrpSpPr>
            <a:grpSpLocks/>
          </p:cNvGrpSpPr>
          <p:nvPr/>
        </p:nvGrpSpPr>
        <p:grpSpPr bwMode="auto">
          <a:xfrm>
            <a:off x="501650" y="5997575"/>
            <a:ext cx="8642350" cy="860425"/>
            <a:chOff x="501650" y="5997575"/>
            <a:chExt cx="8642350" cy="860425"/>
          </a:xfrm>
        </p:grpSpPr>
        <p:sp>
          <p:nvSpPr>
            <p:cNvPr id="17417" name="Rectangle 2"/>
            <p:cNvSpPr>
              <a:spLocks noChangeArrowheads="1"/>
            </p:cNvSpPr>
            <p:nvPr/>
          </p:nvSpPr>
          <p:spPr bwMode="auto">
            <a:xfrm>
              <a:off x="2878138" y="6237288"/>
              <a:ext cx="6265862" cy="28733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99CC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7418" name="Rectangle 3"/>
            <p:cNvSpPr>
              <a:spLocks noChangeArrowheads="1"/>
            </p:cNvSpPr>
            <p:nvPr/>
          </p:nvSpPr>
          <p:spPr bwMode="auto">
            <a:xfrm>
              <a:off x="501650" y="6570663"/>
              <a:ext cx="8642350" cy="28733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00FF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7419" name="Rectangle 4"/>
            <p:cNvSpPr>
              <a:spLocks noChangeArrowheads="1"/>
            </p:cNvSpPr>
            <p:nvPr/>
          </p:nvSpPr>
          <p:spPr bwMode="auto">
            <a:xfrm>
              <a:off x="4500563" y="5997575"/>
              <a:ext cx="4643437" cy="287338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FFCC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0" y="887413"/>
            <a:ext cx="9144000" cy="14446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411" name="Text Box 7"/>
          <p:cNvSpPr txBox="1">
            <a:spLocks noChangeArrowheads="1"/>
          </p:cNvSpPr>
          <p:nvPr/>
        </p:nvSpPr>
        <p:spPr bwMode="auto">
          <a:xfrm>
            <a:off x="266700" y="323850"/>
            <a:ext cx="2273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663300"/>
                </a:solidFill>
                <a:ea typeface="黑体" pitchFamily="2" charset="-122"/>
              </a:rPr>
              <a:t>基于课标</a:t>
            </a:r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1066800" y="1162050"/>
            <a:ext cx="7073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663300"/>
                </a:solidFill>
                <a:ea typeface="黑体" pitchFamily="2" charset="-122"/>
              </a:rPr>
              <a:t>2011</a:t>
            </a:r>
            <a:r>
              <a:rPr lang="zh-CN" altLang="en-US" sz="3200" b="1">
                <a:solidFill>
                  <a:srgbClr val="663300"/>
                </a:solidFill>
                <a:ea typeface="黑体" pitchFamily="2" charset="-122"/>
              </a:rPr>
              <a:t>版义务教育生物学课程标准指出</a:t>
            </a:r>
            <a:r>
              <a:rPr lang="en-US" altLang="zh-CN" sz="3200" b="1">
                <a:solidFill>
                  <a:srgbClr val="663300"/>
                </a:solidFill>
                <a:ea typeface="黑体" pitchFamily="2" charset="-122"/>
              </a:rPr>
              <a:t>:</a:t>
            </a:r>
            <a:endParaRPr lang="zh-CN" altLang="en-US" sz="3200" b="1">
              <a:solidFill>
                <a:srgbClr val="663300"/>
              </a:solidFill>
              <a:ea typeface="黑体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58800" y="2063750"/>
            <a:ext cx="8255000" cy="8937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latin typeface="+mj-ea"/>
                <a:ea typeface="+mj-ea"/>
              </a:rPr>
              <a:t>·</a:t>
            </a:r>
            <a:r>
              <a:rPr lang="zh-CN" altLang="en-US" sz="2400" b="1" dirty="0">
                <a:latin typeface="+mj-ea"/>
                <a:ea typeface="+mj-ea"/>
              </a:rPr>
              <a:t>生物科学向着更加关注人类自身的方向发展</a:t>
            </a:r>
            <a:r>
              <a:rPr lang="en-US" altLang="zh-CN" sz="2400" b="1" dirty="0">
                <a:latin typeface="+mj-ea"/>
                <a:ea typeface="+mj-ea"/>
              </a:rPr>
              <a:t>,</a:t>
            </a:r>
            <a:r>
              <a:rPr lang="zh-CN" altLang="en-US" sz="2400" b="1" dirty="0">
                <a:latin typeface="+mj-ea"/>
                <a:ea typeface="+mj-ea"/>
              </a:rPr>
              <a:t>课程内容突 出了</a:t>
            </a:r>
            <a:r>
              <a:rPr lang="zh-CN" altLang="en-US" sz="2800" b="1" dirty="0">
                <a:solidFill>
                  <a:srgbClr val="FF0000"/>
                </a:solidFill>
                <a:latin typeface="+mj-ea"/>
                <a:ea typeface="+mj-ea"/>
              </a:rPr>
              <a:t>人与生物圈</a:t>
            </a:r>
            <a:r>
              <a:rPr lang="zh-CN" altLang="en-US" sz="2400" b="1" dirty="0">
                <a:latin typeface="+mj-ea"/>
                <a:ea typeface="+mj-ea"/>
              </a:rPr>
              <a:t>的关系</a:t>
            </a:r>
            <a:r>
              <a:rPr lang="en-US" altLang="zh-CN" sz="2400" b="1" dirty="0">
                <a:latin typeface="+mj-ea"/>
                <a:ea typeface="+mj-ea"/>
              </a:rPr>
              <a:t>.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58800" y="5073650"/>
            <a:ext cx="83058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latin typeface="+mj-ea"/>
                <a:ea typeface="宋体" pitchFamily="2" charset="-122"/>
              </a:rPr>
              <a:t>·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培养学生在探究能力、学习能力和解决问题能力方面有更好的发展；能够在责任感、科学精神、创新意识和</a:t>
            </a:r>
            <a:r>
              <a:rPr lang="zh-CN" altLang="en-US" sz="28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环境意识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等方面得到提高。</a:t>
            </a:r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46100" y="3267075"/>
            <a:ext cx="80899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latin typeface="+mj-ea"/>
                <a:ea typeface="宋体" pitchFamily="2" charset="-122"/>
              </a:rPr>
              <a:t>·</a:t>
            </a:r>
            <a:r>
              <a:rPr lang="zh-CN" altLang="en-US" sz="2400" b="1" dirty="0">
                <a:latin typeface="+mj-ea"/>
                <a:ea typeface="+mj-ea"/>
              </a:rPr>
              <a:t>倡导</a:t>
            </a:r>
            <a:r>
              <a:rPr lang="zh-CN" altLang="en-US" sz="2800" b="1" dirty="0">
                <a:solidFill>
                  <a:srgbClr val="FF0000"/>
                </a:solidFill>
                <a:latin typeface="+mj-ea"/>
                <a:ea typeface="+mj-ea"/>
              </a:rPr>
              <a:t>探究性学习</a:t>
            </a:r>
            <a:r>
              <a:rPr lang="en-US" altLang="zh-CN" sz="2400" b="1" dirty="0">
                <a:latin typeface="+mj-ea"/>
                <a:ea typeface="+mj-ea"/>
              </a:rPr>
              <a:t>,</a:t>
            </a:r>
            <a:r>
              <a:rPr lang="zh-CN" altLang="en-US" sz="2400" b="1" dirty="0">
                <a:latin typeface="+mj-ea"/>
                <a:ea typeface="+mj-ea"/>
              </a:rPr>
              <a:t>力图改变学生的学习方式，帮助学生领悟科学的本质，引导学生主动参与、勤于动手、积极思考</a:t>
            </a:r>
            <a:r>
              <a:rPr lang="zh-CN" altLang="en-US" sz="2400" b="1" dirty="0" smtClean="0">
                <a:latin typeface="+mj-ea"/>
                <a:ea typeface="+mj-ea"/>
              </a:rPr>
              <a:t>，突出创新</a:t>
            </a:r>
            <a:r>
              <a:rPr lang="zh-CN" altLang="en-US" sz="2400" b="1" dirty="0">
                <a:latin typeface="+mj-ea"/>
                <a:ea typeface="+mj-ea"/>
              </a:rPr>
              <a:t>精神和实践能力的培养。</a:t>
            </a:r>
          </a:p>
        </p:txBody>
      </p:sp>
      <p:sp>
        <p:nvSpPr>
          <p:cNvPr id="21" name="矩形 20"/>
          <p:cNvSpPr/>
          <p:nvPr/>
        </p:nvSpPr>
        <p:spPr>
          <a:xfrm>
            <a:off x="4364038" y="3244850"/>
            <a:ext cx="4159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 dirty="0">
                <a:latin typeface="+mj-ea"/>
                <a:ea typeface="宋体" pitchFamily="2" charset="-122"/>
              </a:rPr>
              <a:t>·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组合 6"/>
          <p:cNvGrpSpPr>
            <a:grpSpLocks/>
          </p:cNvGrpSpPr>
          <p:nvPr/>
        </p:nvGrpSpPr>
        <p:grpSpPr bwMode="auto">
          <a:xfrm>
            <a:off x="501650" y="5997575"/>
            <a:ext cx="8642350" cy="860425"/>
            <a:chOff x="501650" y="5997575"/>
            <a:chExt cx="8642350" cy="860425"/>
          </a:xfrm>
        </p:grpSpPr>
        <p:sp>
          <p:nvSpPr>
            <p:cNvPr id="18440" name="Rectangle 2"/>
            <p:cNvSpPr>
              <a:spLocks noChangeArrowheads="1"/>
            </p:cNvSpPr>
            <p:nvPr/>
          </p:nvSpPr>
          <p:spPr bwMode="auto">
            <a:xfrm>
              <a:off x="2878138" y="6237288"/>
              <a:ext cx="6265862" cy="28733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99CC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8441" name="Rectangle 3"/>
            <p:cNvSpPr>
              <a:spLocks noChangeArrowheads="1"/>
            </p:cNvSpPr>
            <p:nvPr/>
          </p:nvSpPr>
          <p:spPr bwMode="auto">
            <a:xfrm>
              <a:off x="501650" y="6570663"/>
              <a:ext cx="8642350" cy="28733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00FF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8442" name="Rectangle 4"/>
            <p:cNvSpPr>
              <a:spLocks noChangeArrowheads="1"/>
            </p:cNvSpPr>
            <p:nvPr/>
          </p:nvSpPr>
          <p:spPr bwMode="auto">
            <a:xfrm>
              <a:off x="4500563" y="5997575"/>
              <a:ext cx="4643437" cy="287338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FFCC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0" y="780733"/>
            <a:ext cx="9144000" cy="14446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435" name="Text Box 7"/>
          <p:cNvSpPr txBox="1">
            <a:spLocks noChangeArrowheads="1"/>
          </p:cNvSpPr>
          <p:nvPr/>
        </p:nvSpPr>
        <p:spPr bwMode="auto">
          <a:xfrm>
            <a:off x="266700" y="217170"/>
            <a:ext cx="2273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663300"/>
                </a:solidFill>
                <a:ea typeface="黑体" pitchFamily="2" charset="-122"/>
              </a:rPr>
              <a:t>基于学情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2960" y="3703320"/>
            <a:ext cx="5806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前概念有遗忘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——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增加“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知识回顾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”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7240" y="4297680"/>
            <a:ext cx="841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对活动探究有浓厚的好奇心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——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学生活动深入的思考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760" y="4937760"/>
            <a:ext cx="993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具有较强的资料阅读和语言表达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能力</a:t>
            </a:r>
            <a:endParaRPr lang="en-US" altLang="zh-CN" sz="2800" b="1" dirty="0" smtClean="0"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 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                       ——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增加自主学习的内容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1520" y="5812453"/>
            <a:ext cx="9768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对资源浪费，生态破坏有责任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意识</a:t>
            </a:r>
            <a:endParaRPr lang="en-US" altLang="zh-CN" sz="2800" b="1" dirty="0" smtClean="0"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 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                      ——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强化环保，达成共识</a:t>
            </a:r>
            <a:endParaRPr lang="zh-CN" altLang="en-US" sz="2800" b="1" dirty="0" smtClean="0">
              <a:latin typeface="楷体" pitchFamily="49" charset="-122"/>
              <a:ea typeface="楷体" pitchFamily="49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716280" y="975360"/>
            <a:ext cx="7757160" cy="2545080"/>
            <a:chOff x="716280" y="975360"/>
            <a:chExt cx="7757160" cy="2545080"/>
          </a:xfrm>
        </p:grpSpPr>
        <p:sp>
          <p:nvSpPr>
            <p:cNvPr id="20" name="圆角矩形 19"/>
            <p:cNvSpPr/>
            <p:nvPr/>
          </p:nvSpPr>
          <p:spPr>
            <a:xfrm>
              <a:off x="716280" y="975360"/>
              <a:ext cx="7757160" cy="25450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22960" y="1097280"/>
              <a:ext cx="736092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latin typeface="黑体" pitchFamily="49" charset="-122"/>
                  <a:ea typeface="黑体" pitchFamily="49" charset="-122"/>
                </a:rPr>
                <a:t>    学情分析是教学设计过程的一个重要步骤。作为学习主体的学生，在学习过程中都是以自己的特点和学习方式，通过改组和重建自己的认知结构来获得学习结果的。因此，要取得教学设计的成功，必须重视对学情的分析。</a:t>
              </a:r>
              <a:endParaRPr lang="zh-CN" altLang="en-US" sz="2800" b="1" dirty="0">
                <a:latin typeface="黑体" pitchFamily="49" charset="-122"/>
                <a:ea typeface="黑体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组合 17"/>
          <p:cNvGrpSpPr>
            <a:grpSpLocks/>
          </p:cNvGrpSpPr>
          <p:nvPr/>
        </p:nvGrpSpPr>
        <p:grpSpPr bwMode="auto">
          <a:xfrm>
            <a:off x="501650" y="5997575"/>
            <a:ext cx="8642350" cy="860425"/>
            <a:chOff x="501650" y="5997575"/>
            <a:chExt cx="8642350" cy="860425"/>
          </a:xfrm>
        </p:grpSpPr>
        <p:sp>
          <p:nvSpPr>
            <p:cNvPr id="19478" name="Rectangle 2"/>
            <p:cNvSpPr>
              <a:spLocks noChangeArrowheads="1"/>
            </p:cNvSpPr>
            <p:nvPr/>
          </p:nvSpPr>
          <p:spPr bwMode="auto">
            <a:xfrm>
              <a:off x="2878138" y="6237288"/>
              <a:ext cx="6265862" cy="28733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99CC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479" name="Rectangle 3"/>
            <p:cNvSpPr>
              <a:spLocks noChangeArrowheads="1"/>
            </p:cNvSpPr>
            <p:nvPr/>
          </p:nvSpPr>
          <p:spPr bwMode="auto">
            <a:xfrm>
              <a:off x="501650" y="6570663"/>
              <a:ext cx="8642350" cy="28733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00FF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480" name="Rectangle 4"/>
            <p:cNvSpPr>
              <a:spLocks noChangeArrowheads="1"/>
            </p:cNvSpPr>
            <p:nvPr/>
          </p:nvSpPr>
          <p:spPr bwMode="auto">
            <a:xfrm>
              <a:off x="4500563" y="5997575"/>
              <a:ext cx="4643437" cy="287338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FFCC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8" name="圆角矩形 27"/>
          <p:cNvSpPr/>
          <p:nvPr/>
        </p:nvSpPr>
        <p:spPr>
          <a:xfrm>
            <a:off x="2268538" y="1404938"/>
            <a:ext cx="6624637" cy="10668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生态系统、食物链、食物网（七上）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286131" y="1339701"/>
            <a:ext cx="1379097" cy="1219191"/>
          </a:xfrm>
          <a:prstGeom prst="roundRect">
            <a:avLst>
              <a:gd name="adj" fmla="val 23080"/>
            </a:avLst>
          </a:prstGeom>
          <a:solidFill>
            <a:srgbClr val="5D7E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2" charset="-122"/>
              </a:rPr>
              <a:t>前概念</a:t>
            </a:r>
          </a:p>
        </p:txBody>
      </p:sp>
      <p:grpSp>
        <p:nvGrpSpPr>
          <p:cNvPr id="5" name="燕尾形 25"/>
          <p:cNvGrpSpPr>
            <a:grpSpLocks/>
          </p:cNvGrpSpPr>
          <p:nvPr/>
        </p:nvGrpSpPr>
        <p:grpSpPr bwMode="auto">
          <a:xfrm>
            <a:off x="5128578" y="2725738"/>
            <a:ext cx="541337" cy="487362"/>
            <a:chOff x="1256" y="2316"/>
            <a:chExt cx="341" cy="307"/>
          </a:xfrm>
        </p:grpSpPr>
        <p:pic>
          <p:nvPicPr>
            <p:cNvPr id="19476" name="燕尾形 25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56" y="2316"/>
              <a:ext cx="341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7" name="Text Box 10"/>
            <p:cNvSpPr txBox="1">
              <a:spLocks noChangeArrowheads="1"/>
            </p:cNvSpPr>
            <p:nvPr/>
          </p:nvSpPr>
          <p:spPr bwMode="auto">
            <a:xfrm rot="5400000">
              <a:off x="1315" y="2318"/>
              <a:ext cx="227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 sz="2800"/>
            </a:p>
          </p:txBody>
        </p:sp>
      </p:grpSp>
      <p:sp>
        <p:nvSpPr>
          <p:cNvPr id="3" name="圆角矩形 27"/>
          <p:cNvSpPr/>
          <p:nvPr/>
        </p:nvSpPr>
        <p:spPr>
          <a:xfrm>
            <a:off x="2268538" y="3373438"/>
            <a:ext cx="6624637" cy="10668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生态系统具有自我调节能力</a:t>
            </a:r>
          </a:p>
        </p:txBody>
      </p:sp>
      <p:sp>
        <p:nvSpPr>
          <p:cNvPr id="4" name="圆角矩形 15"/>
          <p:cNvSpPr/>
          <p:nvPr/>
        </p:nvSpPr>
        <p:spPr>
          <a:xfrm>
            <a:off x="306769" y="3287563"/>
            <a:ext cx="1379097" cy="1219191"/>
          </a:xfrm>
          <a:prstGeom prst="roundRect">
            <a:avLst>
              <a:gd name="adj" fmla="val 23080"/>
            </a:avLst>
          </a:prstGeom>
          <a:solidFill>
            <a:srgbClr val="5D7E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2" charset="-122"/>
              </a:rPr>
              <a:t>重要</a:t>
            </a:r>
          </a:p>
          <a:p>
            <a:pPr algn="ctr">
              <a:defRPr/>
            </a:pP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2" charset="-122"/>
              </a:rPr>
              <a:t>概念</a:t>
            </a:r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2" charset="-122"/>
              </a:rPr>
              <a:t>1</a:t>
            </a:r>
          </a:p>
        </p:txBody>
      </p:sp>
      <p:grpSp>
        <p:nvGrpSpPr>
          <p:cNvPr id="8" name="燕尾形 25"/>
          <p:cNvGrpSpPr>
            <a:grpSpLocks/>
          </p:cNvGrpSpPr>
          <p:nvPr/>
        </p:nvGrpSpPr>
        <p:grpSpPr bwMode="auto">
          <a:xfrm>
            <a:off x="5163503" y="4648200"/>
            <a:ext cx="541337" cy="487363"/>
            <a:chOff x="1256" y="2316"/>
            <a:chExt cx="341" cy="307"/>
          </a:xfrm>
        </p:grpSpPr>
        <p:pic>
          <p:nvPicPr>
            <p:cNvPr id="19474" name="燕尾形 25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56" y="2316"/>
              <a:ext cx="341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5" name="Text Box 20"/>
            <p:cNvSpPr txBox="1">
              <a:spLocks noChangeArrowheads="1"/>
            </p:cNvSpPr>
            <p:nvPr/>
          </p:nvSpPr>
          <p:spPr bwMode="auto">
            <a:xfrm rot="5400000">
              <a:off x="1315" y="2318"/>
              <a:ext cx="227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 sz="2800"/>
            </a:p>
          </p:txBody>
        </p:sp>
      </p:grpSp>
      <p:sp>
        <p:nvSpPr>
          <p:cNvPr id="6" name="圆角矩形 27"/>
          <p:cNvSpPr/>
          <p:nvPr/>
        </p:nvSpPr>
        <p:spPr>
          <a:xfrm>
            <a:off x="2281238" y="5262563"/>
            <a:ext cx="6624637" cy="10668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生态系统的调节能力是有限度的</a:t>
            </a:r>
          </a:p>
        </p:txBody>
      </p:sp>
      <p:sp>
        <p:nvSpPr>
          <p:cNvPr id="7" name="圆角矩形 15"/>
          <p:cNvSpPr/>
          <p:nvPr/>
        </p:nvSpPr>
        <p:spPr>
          <a:xfrm>
            <a:off x="370269" y="5138588"/>
            <a:ext cx="1379097" cy="1219191"/>
          </a:xfrm>
          <a:prstGeom prst="roundRect">
            <a:avLst>
              <a:gd name="adj" fmla="val 23080"/>
            </a:avLst>
          </a:prstGeom>
          <a:solidFill>
            <a:srgbClr val="5D7E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2" charset="-122"/>
              </a:rPr>
              <a:t>重要</a:t>
            </a:r>
          </a:p>
          <a:p>
            <a:pPr algn="ctr">
              <a:defRPr/>
            </a:pP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2" charset="-122"/>
              </a:rPr>
              <a:t>概念</a:t>
            </a:r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2" charset="-122"/>
              </a:rPr>
              <a:t>2</a:t>
            </a:r>
          </a:p>
        </p:txBody>
      </p:sp>
      <p:sp>
        <p:nvSpPr>
          <p:cNvPr id="19472" name="Text Box 7"/>
          <p:cNvSpPr txBox="1">
            <a:spLocks noChangeArrowheads="1"/>
          </p:cNvSpPr>
          <p:nvPr/>
        </p:nvSpPr>
        <p:spPr bwMode="auto">
          <a:xfrm>
            <a:off x="266700" y="323850"/>
            <a:ext cx="2273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663300"/>
                </a:solidFill>
                <a:ea typeface="黑体" pitchFamily="2" charset="-122"/>
              </a:rPr>
              <a:t>基于教材</a:t>
            </a:r>
          </a:p>
        </p:txBody>
      </p:sp>
      <p:sp>
        <p:nvSpPr>
          <p:cNvPr id="19473" name="Rectangle 5"/>
          <p:cNvSpPr>
            <a:spLocks noChangeArrowheads="1"/>
          </p:cNvSpPr>
          <p:nvPr/>
        </p:nvSpPr>
        <p:spPr bwMode="auto">
          <a:xfrm>
            <a:off x="0" y="887413"/>
            <a:ext cx="9144000" cy="14446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2878138" y="6237288"/>
            <a:ext cx="6265862" cy="287337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99CC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501650" y="6570663"/>
            <a:ext cx="8642350" cy="287337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00FF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4500563" y="5997575"/>
            <a:ext cx="4643437" cy="287338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FFCC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0" y="709613"/>
            <a:ext cx="9144000" cy="14446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266700" y="158750"/>
            <a:ext cx="2273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663300"/>
                </a:solidFill>
                <a:ea typeface="黑体" pitchFamily="2" charset="-122"/>
              </a:rPr>
              <a:t>教学设计</a:t>
            </a:r>
          </a:p>
        </p:txBody>
      </p:sp>
      <p:graphicFrame>
        <p:nvGraphicFramePr>
          <p:cNvPr id="20526" name="Group 46"/>
          <p:cNvGraphicFramePr>
            <a:graphicFrameLocks noGrp="1"/>
          </p:cNvGraphicFramePr>
          <p:nvPr/>
        </p:nvGraphicFramePr>
        <p:xfrm>
          <a:off x="231140" y="967740"/>
          <a:ext cx="8729980" cy="5592445"/>
        </p:xfrm>
        <a:graphic>
          <a:graphicData uri="http://schemas.openxmlformats.org/drawingml/2006/table">
            <a:tbl>
              <a:tblPr/>
              <a:tblGrid>
                <a:gridCol w="1003300"/>
                <a:gridCol w="2705100"/>
                <a:gridCol w="1501140"/>
                <a:gridCol w="3520440"/>
              </a:tblGrid>
              <a:tr h="6254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黑体" pitchFamily="2" charset="-122"/>
                        </a:rPr>
                        <a:t>教学内容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黑体" pitchFamily="2" charset="-122"/>
                        </a:rPr>
                        <a:t>教学方法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黑体" pitchFamily="2" charset="-122"/>
                        </a:rPr>
                        <a:t>目标达成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</a:tr>
              <a:tr h="11195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前概念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  <a:cs typeface="+mn-cs"/>
                        </a:rPr>
                        <a:t>   生态系统</a:t>
                      </a:r>
                      <a:endParaRPr kumimoji="0" lang="en-US" altLang="zh-CN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幼圆" pitchFamily="49" charset="-122"/>
                        <a:ea typeface="幼圆" pitchFamily="49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</a:rPr>
                        <a:t> 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</a:rPr>
                        <a:t>  </a:t>
                      </a: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</a:rPr>
                        <a:t>食物链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幼圆" pitchFamily="49" charset="-122"/>
                        <a:ea typeface="幼圆" pitchFamily="49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</a:rPr>
                        <a:t>   食物网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  <a:cs typeface="+mn-cs"/>
                        </a:rPr>
                        <a:t>视频引入</a:t>
                      </a:r>
                      <a:endParaRPr kumimoji="0" lang="en-US" altLang="zh-CN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幼圆" pitchFamily="49" charset="-122"/>
                        <a:ea typeface="幼圆" pitchFamily="49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  <a:cs typeface="+mn-cs"/>
                        </a:rPr>
                        <a:t>知识回顾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知识：</a:t>
                      </a: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  <a:cs typeface="+mn-cs"/>
                        </a:rPr>
                        <a:t>巩固基本概念                   （为新知识做好铺垫</a:t>
                      </a: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隶书"/>
                          <a:ea typeface="楷体_GB2312" pitchFamily="49" charset="-122"/>
                        </a:rPr>
                        <a:t>）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隶书"/>
                        <a:ea typeface="楷体_GB2312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</a:tr>
              <a:tr h="19577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生态系统具有自我调节能力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</a:rPr>
                        <a:t>   </a:t>
                      </a: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</a:rPr>
                        <a:t>探究食物链上生物数量变化规律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幼圆" pitchFamily="49" charset="-122"/>
                        <a:ea typeface="幼圆" pitchFamily="49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</a:rPr>
                        <a:t>   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幼圆" pitchFamily="49" charset="-122"/>
                        <a:ea typeface="幼圆" pitchFamily="49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</a:rPr>
                        <a:t>   </a:t>
                      </a: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</a:rPr>
                        <a:t>规律的运用和拓展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  <a:cs typeface="+mn-cs"/>
                        </a:rPr>
                        <a:t>表格分析</a:t>
                      </a:r>
                      <a:endParaRPr kumimoji="0" lang="en-US" altLang="zh-CN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幼圆" pitchFamily="49" charset="-122"/>
                        <a:ea typeface="幼圆" pitchFamily="49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幼圆" pitchFamily="49" charset="-122"/>
                        <a:ea typeface="幼圆" pitchFamily="49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  <a:cs typeface="+mn-cs"/>
                        </a:rPr>
                        <a:t>探究活动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+mn-cs"/>
                        </a:rPr>
                        <a:t>知识：</a:t>
                      </a: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  <a:cs typeface="+mn-cs"/>
                        </a:rPr>
                        <a:t>理解自我调节的概念</a:t>
                      </a:r>
                      <a:endParaRPr kumimoji="0" lang="en-US" altLang="zh-CN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幼圆" pitchFamily="49" charset="-122"/>
                        <a:ea typeface="幼圆" pitchFamily="49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+mn-cs"/>
                        </a:rPr>
                        <a:t>能力：</a:t>
                      </a: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  <a:cs typeface="+mn-cs"/>
                        </a:rPr>
                        <a:t>合作学习</a:t>
                      </a: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  <a:cs typeface="+mn-cs"/>
                        </a:rPr>
                        <a:t>,</a:t>
                      </a: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  <a:cs typeface="+mn-cs"/>
                        </a:rPr>
                        <a:t>构建曲线，揭示规律。</a:t>
                      </a:r>
                      <a:endParaRPr kumimoji="0" lang="en-US" altLang="zh-CN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幼圆" pitchFamily="49" charset="-122"/>
                        <a:ea typeface="幼圆" pitchFamily="49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+mn-cs"/>
                        </a:rPr>
                        <a:t>情感态度价值观：</a:t>
                      </a:r>
                      <a:endParaRPr kumimoji="0" lang="en-US" altLang="zh-CN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黑体" pitchFamily="49" charset="-122"/>
                        <a:ea typeface="黑体" pitchFamily="49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  <a:cs typeface="+mn-cs"/>
                        </a:rPr>
                        <a:t>感受人与自然的密切关系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</a:tr>
              <a:tr h="1889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生态系统自我调节能力是有限的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</a:rPr>
                        <a:t>   破坏生态平衡的两种因素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幼圆" pitchFamily="49" charset="-122"/>
                        <a:ea typeface="幼圆" pitchFamily="49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</a:rPr>
                        <a:t>   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幼圆" pitchFamily="49" charset="-122"/>
                        <a:ea typeface="幼圆" pitchFamily="49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</a:rPr>
                        <a:t>   </a:t>
                      </a: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</a:rPr>
                        <a:t>保护环境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隶书"/>
                        <a:ea typeface="楷体_GB2312" pitchFamily="49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  <a:cs typeface="+mn-cs"/>
                        </a:rPr>
                        <a:t>资料分析</a:t>
                      </a:r>
                      <a:endParaRPr kumimoji="0" lang="en-US" altLang="zh-CN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幼圆" pitchFamily="49" charset="-122"/>
                        <a:ea typeface="幼圆" pitchFamily="49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幼圆" pitchFamily="49" charset="-122"/>
                        <a:ea typeface="幼圆" pitchFamily="49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  <a:cs typeface="+mn-cs"/>
                        </a:rPr>
                        <a:t>交流讨论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+mn-cs"/>
                        </a:rPr>
                        <a:t>知识：</a:t>
                      </a: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  <a:cs typeface="+mn-cs"/>
                        </a:rPr>
                        <a:t>了解自然因素、人为因素对生态的破坏</a:t>
                      </a: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+mn-cs"/>
                        </a:rPr>
                        <a:t>能力：</a:t>
                      </a: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  <a:cs typeface="+mn-cs"/>
                        </a:rPr>
                        <a:t>分析资料</a:t>
                      </a:r>
                      <a:endParaRPr kumimoji="0" lang="en-US" altLang="zh-CN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幼圆" pitchFamily="49" charset="-122"/>
                        <a:ea typeface="幼圆" pitchFamily="49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+mn-cs"/>
                        </a:rPr>
                        <a:t>情感态度价值观：</a:t>
                      </a:r>
                      <a:endParaRPr kumimoji="0" lang="en-US" altLang="zh-CN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黑体" pitchFamily="49" charset="-122"/>
                        <a:ea typeface="黑体" pitchFamily="49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  <a:cs typeface="+mn-cs"/>
                        </a:rPr>
                        <a:t>关注社会</a:t>
                      </a: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  <a:cs typeface="+mn-cs"/>
                        </a:rPr>
                        <a:t>,</a:t>
                      </a: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  <a:cs typeface="+mn-cs"/>
                        </a:rPr>
                        <a:t>爱护生态</a:t>
                      </a: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  <a:cs typeface="+mn-cs"/>
                        </a:rPr>
                        <a:t>,</a:t>
                      </a: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幼圆" pitchFamily="49" charset="-122"/>
                          <a:ea typeface="幼圆" pitchFamily="49" charset="-122"/>
                          <a:cs typeface="+mn-cs"/>
                        </a:rPr>
                        <a:t>保护环境</a:t>
                      </a:r>
                      <a:endParaRPr kumimoji="0" lang="en-US" altLang="zh-CN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幼圆" pitchFamily="49" charset="-122"/>
                        <a:ea typeface="幼圆" pitchFamily="49" charset="-122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" name="五角星 9"/>
          <p:cNvSpPr/>
          <p:nvPr/>
        </p:nvSpPr>
        <p:spPr>
          <a:xfrm>
            <a:off x="1437640" y="1729740"/>
            <a:ext cx="254000" cy="2032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五角星 10"/>
          <p:cNvSpPr/>
          <p:nvPr/>
        </p:nvSpPr>
        <p:spPr>
          <a:xfrm>
            <a:off x="1422400" y="2049780"/>
            <a:ext cx="254000" cy="2032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五角星 11"/>
          <p:cNvSpPr/>
          <p:nvPr/>
        </p:nvSpPr>
        <p:spPr>
          <a:xfrm>
            <a:off x="1422400" y="2359660"/>
            <a:ext cx="254000" cy="2032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五角星 12"/>
          <p:cNvSpPr/>
          <p:nvPr/>
        </p:nvSpPr>
        <p:spPr>
          <a:xfrm>
            <a:off x="1430020" y="3128010"/>
            <a:ext cx="254000" cy="2032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五角星 13"/>
          <p:cNvSpPr/>
          <p:nvPr/>
        </p:nvSpPr>
        <p:spPr>
          <a:xfrm>
            <a:off x="1450340" y="4043680"/>
            <a:ext cx="254000" cy="2032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7" name="五角星 16"/>
          <p:cNvSpPr/>
          <p:nvPr/>
        </p:nvSpPr>
        <p:spPr>
          <a:xfrm>
            <a:off x="1447800" y="5052060"/>
            <a:ext cx="254000" cy="2032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8" name="五角星 17"/>
          <p:cNvSpPr/>
          <p:nvPr/>
        </p:nvSpPr>
        <p:spPr>
          <a:xfrm>
            <a:off x="1456690" y="5930900"/>
            <a:ext cx="254000" cy="2032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组合 6"/>
          <p:cNvGrpSpPr>
            <a:grpSpLocks/>
          </p:cNvGrpSpPr>
          <p:nvPr/>
        </p:nvGrpSpPr>
        <p:grpSpPr bwMode="auto">
          <a:xfrm>
            <a:off x="501650" y="5997575"/>
            <a:ext cx="8642350" cy="860425"/>
            <a:chOff x="501650" y="5997575"/>
            <a:chExt cx="8642350" cy="860425"/>
          </a:xfrm>
        </p:grpSpPr>
        <p:sp>
          <p:nvSpPr>
            <p:cNvPr id="21542" name="Rectangle 2"/>
            <p:cNvSpPr>
              <a:spLocks noChangeArrowheads="1"/>
            </p:cNvSpPr>
            <p:nvPr/>
          </p:nvSpPr>
          <p:spPr bwMode="auto">
            <a:xfrm>
              <a:off x="2878138" y="6237288"/>
              <a:ext cx="6265862" cy="28733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99CC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1543" name="Rectangle 3"/>
            <p:cNvSpPr>
              <a:spLocks noChangeArrowheads="1"/>
            </p:cNvSpPr>
            <p:nvPr/>
          </p:nvSpPr>
          <p:spPr bwMode="auto">
            <a:xfrm>
              <a:off x="501650" y="6570663"/>
              <a:ext cx="8642350" cy="28733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00FF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1544" name="Rectangle 4"/>
            <p:cNvSpPr>
              <a:spLocks noChangeArrowheads="1"/>
            </p:cNvSpPr>
            <p:nvPr/>
          </p:nvSpPr>
          <p:spPr bwMode="auto">
            <a:xfrm>
              <a:off x="4500563" y="5997575"/>
              <a:ext cx="4643437" cy="287338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FFCC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0" y="780733"/>
            <a:ext cx="9144000" cy="14446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507" name="Text Box 7"/>
          <p:cNvSpPr txBox="1">
            <a:spLocks noChangeArrowheads="1"/>
          </p:cNvSpPr>
          <p:nvPr/>
        </p:nvSpPr>
        <p:spPr bwMode="auto">
          <a:xfrm>
            <a:off x="266700" y="232410"/>
            <a:ext cx="2273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663300"/>
                </a:solidFill>
                <a:ea typeface="黑体" pitchFamily="2" charset="-122"/>
              </a:rPr>
              <a:t>教学设计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7800" y="942340"/>
            <a:ext cx="7411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1</a:t>
            </a:r>
            <a:r>
              <a:rPr lang="zh-CN" altLang="en-US" sz="28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、教学线索</a:t>
            </a:r>
            <a:r>
              <a:rPr lang="en-US" altLang="zh-CN" sz="28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——</a:t>
            </a:r>
            <a:r>
              <a:rPr lang="zh-CN" altLang="en-US" sz="28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围绕草原生态系统展开学习</a:t>
            </a:r>
          </a:p>
        </p:txBody>
      </p:sp>
      <p:pic>
        <p:nvPicPr>
          <p:cNvPr id="21509" name="图片 10" descr="wb8[00_01_15][20141216-161743-1].BMP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320" y="1576070"/>
            <a:ext cx="334327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6" descr="image17-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5850" y="1573213"/>
            <a:ext cx="353853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12" descr="过度放牧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2280" y="4439285"/>
            <a:ext cx="35179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Group 42"/>
          <p:cNvGraphicFramePr>
            <a:graphicFrameLocks noGrp="1"/>
          </p:cNvGraphicFramePr>
          <p:nvPr/>
        </p:nvGraphicFramePr>
        <p:xfrm>
          <a:off x="5781040" y="4428173"/>
          <a:ext cx="3060699" cy="1249680"/>
        </p:xfrm>
        <a:graphic>
          <a:graphicData uri="http://schemas.openxmlformats.org/drawingml/2006/table">
            <a:tbl>
              <a:tblPr/>
              <a:tblGrid>
                <a:gridCol w="609599"/>
                <a:gridCol w="686980"/>
                <a:gridCol w="842565"/>
                <a:gridCol w="921555"/>
              </a:tblGrid>
              <a:tr h="2238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华文琥珀"/>
                          <a:ea typeface="华文琥珀"/>
                          <a:cs typeface="华文琥珀"/>
                        </a:rPr>
                        <a:t>生物</a:t>
                      </a:r>
                      <a:endParaRPr kumimoji="0" lang="zh-CN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华文琥珀"/>
                        <a:ea typeface="华文琥珀"/>
                        <a:cs typeface="华文琥珀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　</a:t>
                      </a: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华文琥珀"/>
                          <a:ea typeface="华文琥珀"/>
                          <a:cs typeface="华文琥珀"/>
                        </a:rPr>
                        <a:t>随时间生物的数量变化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3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增加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减少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增加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</a:tr>
              <a:tr h="236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 增加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 减少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 增加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</a:tr>
              <a:tr h="2352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 增加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   减少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  增加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21537" name="图片 14" descr="20141216_180300.jpg"/>
          <p:cNvPicPr>
            <a:picLocks noChangeAspect="1"/>
          </p:cNvPicPr>
          <p:nvPr/>
        </p:nvPicPr>
        <p:blipFill>
          <a:blip r:embed="rId6">
            <a:lum bright="22000" contrast="40000"/>
          </a:blip>
          <a:srcRect/>
          <a:stretch>
            <a:fillRect/>
          </a:stretch>
        </p:blipFill>
        <p:spPr bwMode="auto">
          <a:xfrm>
            <a:off x="4744720" y="4914900"/>
            <a:ext cx="2563813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右箭头 15"/>
          <p:cNvSpPr/>
          <p:nvPr/>
        </p:nvSpPr>
        <p:spPr>
          <a:xfrm>
            <a:off x="4000500" y="2616200"/>
            <a:ext cx="711200" cy="40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>
            <a:off x="6515100" y="3937000"/>
            <a:ext cx="368300" cy="520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8" name="左箭头 17"/>
          <p:cNvSpPr/>
          <p:nvPr/>
        </p:nvSpPr>
        <p:spPr>
          <a:xfrm>
            <a:off x="3967480" y="5562600"/>
            <a:ext cx="726440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9" name="上箭头 18"/>
          <p:cNvSpPr/>
          <p:nvPr/>
        </p:nvSpPr>
        <p:spPr>
          <a:xfrm>
            <a:off x="1922780" y="3835400"/>
            <a:ext cx="355600" cy="4699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组合 6"/>
          <p:cNvGrpSpPr>
            <a:grpSpLocks/>
          </p:cNvGrpSpPr>
          <p:nvPr/>
        </p:nvGrpSpPr>
        <p:grpSpPr bwMode="auto">
          <a:xfrm>
            <a:off x="501650" y="5997575"/>
            <a:ext cx="8642350" cy="860425"/>
            <a:chOff x="501650" y="5997575"/>
            <a:chExt cx="8642350" cy="860425"/>
          </a:xfrm>
        </p:grpSpPr>
        <p:sp>
          <p:nvSpPr>
            <p:cNvPr id="22545" name="Rectangle 2"/>
            <p:cNvSpPr>
              <a:spLocks noChangeArrowheads="1"/>
            </p:cNvSpPr>
            <p:nvPr/>
          </p:nvSpPr>
          <p:spPr bwMode="auto">
            <a:xfrm>
              <a:off x="2878138" y="6237288"/>
              <a:ext cx="6265862" cy="28733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99CC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2546" name="Rectangle 3"/>
            <p:cNvSpPr>
              <a:spLocks noChangeArrowheads="1"/>
            </p:cNvSpPr>
            <p:nvPr/>
          </p:nvSpPr>
          <p:spPr bwMode="auto">
            <a:xfrm>
              <a:off x="501650" y="6570663"/>
              <a:ext cx="8642350" cy="28733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00FF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2547" name="Rectangle 4"/>
            <p:cNvSpPr>
              <a:spLocks noChangeArrowheads="1"/>
            </p:cNvSpPr>
            <p:nvPr/>
          </p:nvSpPr>
          <p:spPr bwMode="auto">
            <a:xfrm>
              <a:off x="4500563" y="5997575"/>
              <a:ext cx="4643437" cy="287338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FFCC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0" y="811213"/>
            <a:ext cx="9144000" cy="14446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266700" y="232410"/>
            <a:ext cx="2273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663300"/>
                </a:solidFill>
                <a:ea typeface="黑体" pitchFamily="2" charset="-122"/>
              </a:rPr>
              <a:t>教学设计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60" y="911860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、探究活动</a:t>
            </a:r>
            <a:r>
              <a:rPr lang="en-US" altLang="zh-CN" sz="24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——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通过小组合作，实施</a:t>
            </a:r>
            <a:r>
              <a:rPr lang="zh-CN" altLang="en-US" sz="24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探究活动，突破教学难点</a:t>
            </a:r>
            <a:r>
              <a:rPr lang="zh-CN" altLang="en-US" sz="28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。</a:t>
            </a:r>
          </a:p>
        </p:txBody>
      </p:sp>
      <p:pic>
        <p:nvPicPr>
          <p:cNvPr id="22533" name="图片 10" descr="20141217_113620.jpg"/>
          <p:cNvPicPr>
            <a:picLocks noChangeAspect="1"/>
          </p:cNvPicPr>
          <p:nvPr/>
        </p:nvPicPr>
        <p:blipFill>
          <a:blip r:embed="rId2">
            <a:lum bright="11000" contrast="50000"/>
          </a:blip>
          <a:srcRect/>
          <a:stretch>
            <a:fillRect/>
          </a:stretch>
        </p:blipFill>
        <p:spPr bwMode="auto">
          <a:xfrm>
            <a:off x="2319019" y="1905000"/>
            <a:ext cx="4337253" cy="2865120"/>
          </a:xfrm>
          <a:prstGeom prst="rect">
            <a:avLst/>
          </a:prstGeom>
          <a:solidFill>
            <a:srgbClr val="FFFF00">
              <a:alpha val="40000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85800" y="4445000"/>
            <a:ext cx="3175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zh-CN" altLang="en-US" sz="24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783081" y="5417185"/>
            <a:ext cx="5697764" cy="1029335"/>
            <a:chOff x="-167639" y="2521585"/>
            <a:chExt cx="5697764" cy="1029335"/>
          </a:xfrm>
        </p:grpSpPr>
        <p:pic>
          <p:nvPicPr>
            <p:cNvPr id="18" name="图片 18" descr="u=3459489654,1313622495&amp;fm=23&amp;gp=0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67639" y="2553012"/>
              <a:ext cx="1478280" cy="974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图片 18" descr="老鼠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28520" y="2764473"/>
              <a:ext cx="995363" cy="56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图片 19" descr="苍鹰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31908" y="2521585"/>
              <a:ext cx="1698217" cy="1029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2" name="直接箭头连接符 21"/>
            <p:cNvCxnSpPr/>
            <p:nvPr/>
          </p:nvCxnSpPr>
          <p:spPr>
            <a:xfrm>
              <a:off x="1424940" y="3045460"/>
              <a:ext cx="4826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/>
            <p:nvPr/>
          </p:nvCxnSpPr>
          <p:spPr>
            <a:xfrm>
              <a:off x="3248660" y="3058160"/>
              <a:ext cx="4826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9144000" y="4914900"/>
            <a:ext cx="14351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dirty="0">
                <a:latin typeface="+mn-ea"/>
                <a:ea typeface="+mn-ea"/>
              </a:rPr>
              <a:t>食物链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组合 6"/>
          <p:cNvGrpSpPr>
            <a:grpSpLocks/>
          </p:cNvGrpSpPr>
          <p:nvPr/>
        </p:nvGrpSpPr>
        <p:grpSpPr bwMode="auto">
          <a:xfrm>
            <a:off x="501650" y="5997575"/>
            <a:ext cx="8642350" cy="860425"/>
            <a:chOff x="501650" y="5997575"/>
            <a:chExt cx="8642350" cy="860425"/>
          </a:xfrm>
        </p:grpSpPr>
        <p:sp>
          <p:nvSpPr>
            <p:cNvPr id="23560" name="Rectangle 2"/>
            <p:cNvSpPr>
              <a:spLocks noChangeArrowheads="1"/>
            </p:cNvSpPr>
            <p:nvPr/>
          </p:nvSpPr>
          <p:spPr bwMode="auto">
            <a:xfrm>
              <a:off x="2878138" y="6237288"/>
              <a:ext cx="6265862" cy="28733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99CC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3561" name="Rectangle 3"/>
            <p:cNvSpPr>
              <a:spLocks noChangeArrowheads="1"/>
            </p:cNvSpPr>
            <p:nvPr/>
          </p:nvSpPr>
          <p:spPr bwMode="auto">
            <a:xfrm>
              <a:off x="501650" y="6570663"/>
              <a:ext cx="8642350" cy="28733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00FF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3562" name="Rectangle 4"/>
            <p:cNvSpPr>
              <a:spLocks noChangeArrowheads="1"/>
            </p:cNvSpPr>
            <p:nvPr/>
          </p:nvSpPr>
          <p:spPr bwMode="auto">
            <a:xfrm>
              <a:off x="4500563" y="5997575"/>
              <a:ext cx="4643437" cy="287338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FFCC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3554" name="Rectangle 5"/>
          <p:cNvSpPr>
            <a:spLocks noChangeArrowheads="1"/>
          </p:cNvSpPr>
          <p:nvPr/>
        </p:nvSpPr>
        <p:spPr bwMode="auto">
          <a:xfrm>
            <a:off x="0" y="887413"/>
            <a:ext cx="9144000" cy="14446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3555" name="Text Box 7"/>
          <p:cNvSpPr txBox="1">
            <a:spLocks noChangeArrowheads="1"/>
          </p:cNvSpPr>
          <p:nvPr/>
        </p:nvSpPr>
        <p:spPr bwMode="auto">
          <a:xfrm>
            <a:off x="266700" y="323850"/>
            <a:ext cx="2273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663300"/>
                </a:solidFill>
                <a:ea typeface="黑体" pitchFamily="2" charset="-122"/>
              </a:rPr>
              <a:t>教学设计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4500" y="1219200"/>
            <a:ext cx="81026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突破</a:t>
            </a:r>
            <a:r>
              <a:rPr lang="en-US" altLang="zh-CN" sz="28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1</a:t>
            </a:r>
            <a:r>
              <a:rPr lang="zh-CN" altLang="en-US" sz="28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：增加研究对象，建构食物链中另两种生物（草、鹰）数量变化曲线。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" y="4445000"/>
            <a:ext cx="3175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zh-CN" altLang="en-US" sz="24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2" name="右箭头 11"/>
          <p:cNvSpPr/>
          <p:nvPr/>
        </p:nvSpPr>
        <p:spPr>
          <a:xfrm>
            <a:off x="4130040" y="4038600"/>
            <a:ext cx="685800" cy="3505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QQ图片20141218222736.jpg"/>
          <p:cNvPicPr>
            <a:picLocks noChangeAspect="1"/>
          </p:cNvPicPr>
          <p:nvPr/>
        </p:nvPicPr>
        <p:blipFill>
          <a:blip r:embed="rId2">
            <a:lum bright="10000" contrast="50000"/>
          </a:blip>
          <a:stretch>
            <a:fillRect/>
          </a:stretch>
        </p:blipFill>
        <p:spPr>
          <a:xfrm>
            <a:off x="411480" y="3034665"/>
            <a:ext cx="3515118" cy="2466975"/>
          </a:xfrm>
          <a:prstGeom prst="rect">
            <a:avLst/>
          </a:prstGeom>
        </p:spPr>
      </p:pic>
      <p:pic>
        <p:nvPicPr>
          <p:cNvPr id="16" name="图片 15" descr="QQ图片20141218222852.jpg"/>
          <p:cNvPicPr>
            <a:picLocks noChangeAspect="1"/>
          </p:cNvPicPr>
          <p:nvPr/>
        </p:nvPicPr>
        <p:blipFill>
          <a:blip r:embed="rId3">
            <a:lum bright="10000" contrast="50000"/>
          </a:blip>
          <a:stretch>
            <a:fillRect/>
          </a:stretch>
        </p:blipFill>
        <p:spPr>
          <a:xfrm>
            <a:off x="4986421" y="3051810"/>
            <a:ext cx="3563219" cy="2440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theme/theme1.xml><?xml version="1.0" encoding="utf-8"?>
<a:theme xmlns:a="http://schemas.openxmlformats.org/drawingml/2006/main" name="默认设计模板">
  <a:themeElements>
    <a:clrScheme name="默认设计模板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000000"/>
      </a:folHlink>
    </a:clrScheme>
    <a:fontScheme name="Office 经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5087</TotalTime>
  <Words>633</Words>
  <Application>Microsoft Office PowerPoint</Application>
  <PresentationFormat>全屏显示(4:3)</PresentationFormat>
  <Paragraphs>134</Paragraphs>
  <Slides>17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18" baseType="lpstr">
      <vt:lpstr>默认设计模板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</vt:vector>
  </TitlesOfParts>
  <Company>2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1</dc:creator>
  <cp:lastModifiedBy>Lenovo</cp:lastModifiedBy>
  <cp:revision>340</cp:revision>
  <dcterms:created xsi:type="dcterms:W3CDTF">2013-05-02T01:37:28Z</dcterms:created>
  <dcterms:modified xsi:type="dcterms:W3CDTF">2014-12-18T16:48:47Z</dcterms:modified>
</cp:coreProperties>
</file>